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activeX/activeX1.xml" ContentType="application/vnd.ms-office.activeX+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27"/>
  </p:notesMasterIdLst>
  <p:handoutMasterIdLst>
    <p:handoutMasterId r:id="rId28"/>
  </p:handoutMasterIdLst>
  <p:sldIdLst>
    <p:sldId id="256" r:id="rId5"/>
    <p:sldId id="320" r:id="rId6"/>
    <p:sldId id="321" r:id="rId7"/>
    <p:sldId id="326" r:id="rId8"/>
    <p:sldId id="346" r:id="rId9"/>
    <p:sldId id="323" r:id="rId10"/>
    <p:sldId id="324" r:id="rId11"/>
    <p:sldId id="356" r:id="rId12"/>
    <p:sldId id="357" r:id="rId13"/>
    <p:sldId id="325" r:id="rId14"/>
    <p:sldId id="345" r:id="rId15"/>
    <p:sldId id="348" r:id="rId16"/>
    <p:sldId id="327" r:id="rId17"/>
    <p:sldId id="329" r:id="rId18"/>
    <p:sldId id="358" r:id="rId19"/>
    <p:sldId id="350" r:id="rId20"/>
    <p:sldId id="352" r:id="rId21"/>
    <p:sldId id="353" r:id="rId22"/>
    <p:sldId id="351" r:id="rId23"/>
    <p:sldId id="354" r:id="rId24"/>
    <p:sldId id="355" r:id="rId25"/>
    <p:sldId id="319" r:id="rId26"/>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165"/>
    <a:srgbClr val="69BE28"/>
    <a:srgbClr val="0082BB"/>
    <a:srgbClr val="6CBE28"/>
    <a:srgbClr val="FAB0A8"/>
    <a:srgbClr val="F79D3B"/>
    <a:srgbClr val="5B0D0B"/>
    <a:srgbClr val="F836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47" autoAdjust="0"/>
    <p:restoredTop sz="94604" autoAdjust="0"/>
  </p:normalViewPr>
  <p:slideViewPr>
    <p:cSldViewPr>
      <p:cViewPr varScale="1">
        <p:scale>
          <a:sx n="99" d="100"/>
          <a:sy n="99" d="100"/>
        </p:scale>
        <p:origin x="2106" y="90"/>
      </p:cViewPr>
      <p:guideLst>
        <p:guide orient="horz" pos="2160"/>
        <p:guide pos="2880"/>
      </p:guideLst>
    </p:cSldViewPr>
  </p:slideViewPr>
  <p:outlineViewPr>
    <p:cViewPr>
      <p:scale>
        <a:sx n="33" d="100"/>
        <a:sy n="33" d="100"/>
      </p:scale>
      <p:origin x="0" y="-11586"/>
    </p:cViewPr>
  </p:outlineViewPr>
  <p:notesTextViewPr>
    <p:cViewPr>
      <p:scale>
        <a:sx n="1" d="1"/>
        <a:sy n="1" d="1"/>
      </p:scale>
      <p:origin x="0" y="0"/>
    </p:cViewPr>
  </p:notesTextViewPr>
  <p:sorterViewPr>
    <p:cViewPr>
      <p:scale>
        <a:sx n="76" d="100"/>
        <a:sy n="76" d="100"/>
      </p:scale>
      <p:origin x="0" y="0"/>
    </p:cViewPr>
  </p:sorterViewPr>
  <p:notesViewPr>
    <p:cSldViewPr>
      <p:cViewPr varScale="1">
        <p:scale>
          <a:sx n="62" d="100"/>
          <a:sy n="62" d="100"/>
        </p:scale>
        <p:origin x="2778"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activeX/activeX1.xml><?xml version="1.0" encoding="utf-8"?>
<ax:ocx xmlns:ax="http://schemas.microsoft.com/office/2006/activeX" xmlns:r="http://schemas.openxmlformats.org/officeDocument/2006/relationships" ax:classid="{853BF99E-319C-46BB-8B8A-F5A69894631A}">
  <ax:ocxPr ax:name="_Version" ax:value="65536"/>
  <ax:ocxPr ax:name="_ExtentX" ax:value="706"/>
  <ax:ocxPr ax:name="_ExtentY" ax:value="706"/>
  <ax:ocxPr ax:name="_StockProps" ax:value="0"/>
  <ax:ocxPr ax:name="CurrentClock" ax:value="Default"/>
  <ax:ocxPr ax:name="CurrentGraph" ax:value="Default Design (white)"/>
  <ax:ocxPr ax:name="CurrentPlaylist" ax:value="Default"/>
  <ax:ocxPr ax:name="BaseName" ax:value=""/>
  <ax:ocxPr ax:name="CurrentIDBase" ax:value=""/>
  <ax:ocxPr ax:name="CurrentFilter" ax:value="Default Design (white)"/>
  <ax:ocxPr ax:name="CurrentTeam" ax:value="Default Design (white)"/>
  <ax:ocxPr ax:name="SpareString1" ax:value=""/>
  <ax:ocxPr ax:name="SpareString2" ax:value=""/>
  <ax:ocxPr ax:name="SpareString3" ax:value=""/>
  <ax:ocxPr ax:name="SpareString4" ax:value=""/>
  <ax:ocxPr ax:name="SpareString5" ax:value=""/>
  <ax:ocxPr ax:name="AutoCapture" ax:value="1"/>
  <ax:ocxPr ax:name="Position" ax:value="0"/>
  <ax:ocxPr ax:name="UseMaster" ax:value="1"/>
  <ax:ocxPr ax:name="NoPlaylist" ax:value="0"/>
  <ax:ocxPr ax:name="TimeLimit" ax:value="20"/>
  <ax:ocxPr ax:name="DontGraph" ax:value="0"/>
  <ax:ocxPr ax:name="LiveTally" ax:value="1"/>
  <ax:ocxPr ax:name="UseMasterKP" ax:value="0"/>
  <ax:ocxPr ax:name="MasterKP" ax:value="0"/>
  <ax:ocxPr ax:name="WantFilters" ax:value="0"/>
  <ax:ocxPr ax:name="WantTeams" ax:value="0"/>
  <ax:ocxPr ax:name="WantRoster" ax:value="0"/>
  <ax:ocxPr ax:name="WantAutoRoster" ax:value="0"/>
  <ax:ocxPr ax:name="SpareLong1" ax:value="10"/>
  <ax:ocxPr ax:name="SpareLong2" ax:value="0"/>
  <ax:ocxPr ax:name="SpareLong3" ax:value="0"/>
  <ax:ocxPr ax:name="SpareLong4" ax:value="0"/>
  <ax:ocxPr ax:name="SpareLong5" ax:value="0"/>
  <ax:ocxPr ax:name="SpareLong6" ax:value="0"/>
  <ax:ocxPr ax:name="SpareLong7" ax:value="0"/>
  <ax:ocxPr ax:name="SpareLong8" ax:value="0"/>
  <ax:ocxPr ax:name="SpareLong9" ax:value="0"/>
</ax:ocx>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2329" cy="462119"/>
          </a:xfrm>
          <a:prstGeom prst="rect">
            <a:avLst/>
          </a:prstGeom>
        </p:spPr>
        <p:txBody>
          <a:bodyPr vert="horz" lIns="90740" tIns="45370" rIns="90740" bIns="45370" rtlCol="0"/>
          <a:lstStyle>
            <a:lvl1pPr algn="l">
              <a:defRPr sz="1100"/>
            </a:lvl1pPr>
          </a:lstStyle>
          <a:p>
            <a:endParaRPr lang="en-US" dirty="0"/>
          </a:p>
        </p:txBody>
      </p:sp>
      <p:sp>
        <p:nvSpPr>
          <p:cNvPr id="3" name="Date Placeholder 2"/>
          <p:cNvSpPr>
            <a:spLocks noGrp="1"/>
          </p:cNvSpPr>
          <p:nvPr>
            <p:ph type="dt" sz="quarter" idx="1"/>
          </p:nvPr>
        </p:nvSpPr>
        <p:spPr>
          <a:xfrm>
            <a:off x="3936175" y="0"/>
            <a:ext cx="3012329" cy="462119"/>
          </a:xfrm>
          <a:prstGeom prst="rect">
            <a:avLst/>
          </a:prstGeom>
        </p:spPr>
        <p:txBody>
          <a:bodyPr vert="horz" lIns="90740" tIns="45370" rIns="90740" bIns="45370" rtlCol="0"/>
          <a:lstStyle>
            <a:lvl1pPr algn="r">
              <a:defRPr sz="1100"/>
            </a:lvl1pPr>
          </a:lstStyle>
          <a:p>
            <a:fld id="{647E244C-1570-4F5C-98A2-50EF02528AF8}" type="datetimeFigureOut">
              <a:rPr lang="en-US" smtClean="0"/>
              <a:t>9/20/2021</a:t>
            </a:fld>
            <a:endParaRPr lang="en-US" dirty="0"/>
          </a:p>
        </p:txBody>
      </p:sp>
      <p:sp>
        <p:nvSpPr>
          <p:cNvPr id="4" name="Footer Placeholder 3"/>
          <p:cNvSpPr>
            <a:spLocks noGrp="1"/>
          </p:cNvSpPr>
          <p:nvPr>
            <p:ph type="ftr" sz="quarter" idx="2"/>
          </p:nvPr>
        </p:nvSpPr>
        <p:spPr>
          <a:xfrm>
            <a:off x="1" y="8772379"/>
            <a:ext cx="3012329" cy="462119"/>
          </a:xfrm>
          <a:prstGeom prst="rect">
            <a:avLst/>
          </a:prstGeom>
        </p:spPr>
        <p:txBody>
          <a:bodyPr vert="horz" lIns="90740" tIns="45370" rIns="90740" bIns="45370" rtlCol="0" anchor="b"/>
          <a:lstStyle>
            <a:lvl1pPr algn="l">
              <a:defRPr sz="1100"/>
            </a:lvl1pPr>
          </a:lstStyle>
          <a:p>
            <a:endParaRPr lang="en-US" dirty="0"/>
          </a:p>
        </p:txBody>
      </p:sp>
      <p:sp>
        <p:nvSpPr>
          <p:cNvPr id="5" name="Slide Number Placeholder 4"/>
          <p:cNvSpPr>
            <a:spLocks noGrp="1"/>
          </p:cNvSpPr>
          <p:nvPr>
            <p:ph type="sldNum" sz="quarter" idx="3"/>
          </p:nvPr>
        </p:nvSpPr>
        <p:spPr>
          <a:xfrm>
            <a:off x="3936175" y="8772379"/>
            <a:ext cx="3012329" cy="462119"/>
          </a:xfrm>
          <a:prstGeom prst="rect">
            <a:avLst/>
          </a:prstGeom>
        </p:spPr>
        <p:txBody>
          <a:bodyPr vert="horz" lIns="90740" tIns="45370" rIns="90740" bIns="45370" rtlCol="0" anchor="b"/>
          <a:lstStyle>
            <a:lvl1pPr algn="r">
              <a:defRPr sz="1100"/>
            </a:lvl1pPr>
          </a:lstStyle>
          <a:p>
            <a:fld id="{2622D2E4-9A93-4C56-9F10-475613694C4E}" type="slidenum">
              <a:rPr lang="en-US" smtClean="0"/>
              <a:t>‹#›</a:t>
            </a:fld>
            <a:endParaRPr lang="en-US" dirty="0"/>
          </a:p>
        </p:txBody>
      </p:sp>
    </p:spTree>
    <p:extLst>
      <p:ext uri="{BB962C8B-B14F-4D97-AF65-F5344CB8AC3E}">
        <p14:creationId xmlns:p14="http://schemas.microsoft.com/office/powerpoint/2010/main" val="38263061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2329" cy="462119"/>
          </a:xfrm>
          <a:prstGeom prst="rect">
            <a:avLst/>
          </a:prstGeom>
        </p:spPr>
        <p:txBody>
          <a:bodyPr vert="horz" lIns="90740" tIns="45370" rIns="90740" bIns="45370" rtlCol="0"/>
          <a:lstStyle>
            <a:lvl1pPr algn="l">
              <a:defRPr sz="1100"/>
            </a:lvl1pPr>
          </a:lstStyle>
          <a:p>
            <a:endParaRPr lang="en-US" dirty="0"/>
          </a:p>
        </p:txBody>
      </p:sp>
      <p:sp>
        <p:nvSpPr>
          <p:cNvPr id="3" name="Date Placeholder 2"/>
          <p:cNvSpPr>
            <a:spLocks noGrp="1"/>
          </p:cNvSpPr>
          <p:nvPr>
            <p:ph type="dt" idx="1"/>
          </p:nvPr>
        </p:nvSpPr>
        <p:spPr>
          <a:xfrm>
            <a:off x="3936175" y="0"/>
            <a:ext cx="3012329" cy="462119"/>
          </a:xfrm>
          <a:prstGeom prst="rect">
            <a:avLst/>
          </a:prstGeom>
        </p:spPr>
        <p:txBody>
          <a:bodyPr vert="horz" lIns="90740" tIns="45370" rIns="90740" bIns="45370" rtlCol="0"/>
          <a:lstStyle>
            <a:lvl1pPr algn="r">
              <a:defRPr sz="1100"/>
            </a:lvl1pPr>
          </a:lstStyle>
          <a:p>
            <a:fld id="{472E362F-141E-4285-BCAA-FDA1E9334DF4}" type="datetimeFigureOut">
              <a:rPr lang="en-US" smtClean="0"/>
              <a:pPr/>
              <a:t>9/20/2021</a:t>
            </a:fld>
            <a:endParaRPr lang="en-US" dirty="0"/>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0740" tIns="45370" rIns="90740" bIns="45370" rtlCol="0" anchor="ctr"/>
          <a:lstStyle/>
          <a:p>
            <a:endParaRPr lang="en-US" dirty="0"/>
          </a:p>
        </p:txBody>
      </p:sp>
      <p:sp>
        <p:nvSpPr>
          <p:cNvPr id="5" name="Notes Placeholder 4"/>
          <p:cNvSpPr>
            <a:spLocks noGrp="1"/>
          </p:cNvSpPr>
          <p:nvPr>
            <p:ph type="body" sz="quarter" idx="3"/>
          </p:nvPr>
        </p:nvSpPr>
        <p:spPr>
          <a:xfrm>
            <a:off x="695639" y="4387768"/>
            <a:ext cx="5558801" cy="4155919"/>
          </a:xfrm>
          <a:prstGeom prst="rect">
            <a:avLst/>
          </a:prstGeom>
        </p:spPr>
        <p:txBody>
          <a:bodyPr vert="horz" lIns="90740" tIns="45370" rIns="90740" bIns="4537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379"/>
            <a:ext cx="3012329" cy="462119"/>
          </a:xfrm>
          <a:prstGeom prst="rect">
            <a:avLst/>
          </a:prstGeom>
        </p:spPr>
        <p:txBody>
          <a:bodyPr vert="horz" lIns="90740" tIns="45370" rIns="90740" bIns="45370"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36175" y="8772379"/>
            <a:ext cx="3012329" cy="462119"/>
          </a:xfrm>
          <a:prstGeom prst="rect">
            <a:avLst/>
          </a:prstGeom>
        </p:spPr>
        <p:txBody>
          <a:bodyPr vert="horz" lIns="90740" tIns="45370" rIns="90740" bIns="45370" rtlCol="0" anchor="b"/>
          <a:lstStyle>
            <a:lvl1pPr algn="r">
              <a:defRPr sz="1100"/>
            </a:lvl1pPr>
          </a:lstStyle>
          <a:p>
            <a:fld id="{85EA8B50-7B87-4A61-945D-875DB8D27C85}" type="slidenum">
              <a:rPr lang="en-US" smtClean="0"/>
              <a:pPr/>
              <a:t>‹#›</a:t>
            </a:fld>
            <a:endParaRPr lang="en-US" dirty="0"/>
          </a:p>
        </p:txBody>
      </p:sp>
    </p:spTree>
    <p:extLst>
      <p:ext uri="{BB962C8B-B14F-4D97-AF65-F5344CB8AC3E}">
        <p14:creationId xmlns:p14="http://schemas.microsoft.com/office/powerpoint/2010/main" val="2012218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EA8B50-7B87-4A61-945D-875DB8D27C85}" type="slidenum">
              <a:rPr lang="en-US" smtClean="0"/>
              <a:pPr/>
              <a:t>0</a:t>
            </a:fld>
            <a:endParaRPr lang="en-US" dirty="0"/>
          </a:p>
        </p:txBody>
      </p:sp>
    </p:spTree>
    <p:extLst>
      <p:ext uri="{BB962C8B-B14F-4D97-AF65-F5344CB8AC3E}">
        <p14:creationId xmlns:p14="http://schemas.microsoft.com/office/powerpoint/2010/main" val="17562051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EA8B50-7B87-4A61-945D-875DB8D27C85}" type="slidenum">
              <a:rPr lang="en-US" smtClean="0"/>
              <a:pPr/>
              <a:t>10</a:t>
            </a:fld>
            <a:endParaRPr lang="en-US" dirty="0"/>
          </a:p>
        </p:txBody>
      </p:sp>
    </p:spTree>
    <p:extLst>
      <p:ext uri="{BB962C8B-B14F-4D97-AF65-F5344CB8AC3E}">
        <p14:creationId xmlns:p14="http://schemas.microsoft.com/office/powerpoint/2010/main" val="25432288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EA8B50-7B87-4A61-945D-875DB8D27C85}" type="slidenum">
              <a:rPr lang="en-US" smtClean="0"/>
              <a:pPr/>
              <a:t>11</a:t>
            </a:fld>
            <a:endParaRPr lang="en-US" dirty="0"/>
          </a:p>
        </p:txBody>
      </p:sp>
    </p:spTree>
    <p:extLst>
      <p:ext uri="{BB962C8B-B14F-4D97-AF65-F5344CB8AC3E}">
        <p14:creationId xmlns:p14="http://schemas.microsoft.com/office/powerpoint/2010/main" val="28916854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EA8B50-7B87-4A61-945D-875DB8D27C85}" type="slidenum">
              <a:rPr lang="en-US" smtClean="0"/>
              <a:pPr/>
              <a:t>12</a:t>
            </a:fld>
            <a:endParaRPr lang="en-US" dirty="0"/>
          </a:p>
        </p:txBody>
      </p:sp>
    </p:spTree>
    <p:extLst>
      <p:ext uri="{BB962C8B-B14F-4D97-AF65-F5344CB8AC3E}">
        <p14:creationId xmlns:p14="http://schemas.microsoft.com/office/powerpoint/2010/main" val="17652098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EA8B50-7B87-4A61-945D-875DB8D27C85}" type="slidenum">
              <a:rPr lang="en-US" smtClean="0"/>
              <a:pPr/>
              <a:t>13</a:t>
            </a:fld>
            <a:endParaRPr lang="en-US" dirty="0"/>
          </a:p>
        </p:txBody>
      </p:sp>
    </p:spTree>
    <p:extLst>
      <p:ext uri="{BB962C8B-B14F-4D97-AF65-F5344CB8AC3E}">
        <p14:creationId xmlns:p14="http://schemas.microsoft.com/office/powerpoint/2010/main" val="215846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EA8B50-7B87-4A61-945D-875DB8D27C85}" type="slidenum">
              <a:rPr lang="en-US" smtClean="0"/>
              <a:pPr/>
              <a:t>15</a:t>
            </a:fld>
            <a:endParaRPr lang="en-US" dirty="0"/>
          </a:p>
        </p:txBody>
      </p:sp>
    </p:spTree>
    <p:extLst>
      <p:ext uri="{BB962C8B-B14F-4D97-AF65-F5344CB8AC3E}">
        <p14:creationId xmlns:p14="http://schemas.microsoft.com/office/powerpoint/2010/main" val="6119266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EA8B50-7B87-4A61-945D-875DB8D27C85}" type="slidenum">
              <a:rPr lang="en-US" smtClean="0"/>
              <a:pPr/>
              <a:t>16</a:t>
            </a:fld>
            <a:endParaRPr lang="en-US" dirty="0"/>
          </a:p>
        </p:txBody>
      </p:sp>
    </p:spTree>
    <p:extLst>
      <p:ext uri="{BB962C8B-B14F-4D97-AF65-F5344CB8AC3E}">
        <p14:creationId xmlns:p14="http://schemas.microsoft.com/office/powerpoint/2010/main" val="27843786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EA8B50-7B87-4A61-945D-875DB8D27C85}" type="slidenum">
              <a:rPr lang="en-US" smtClean="0"/>
              <a:pPr/>
              <a:t>17</a:t>
            </a:fld>
            <a:endParaRPr lang="en-US" dirty="0"/>
          </a:p>
        </p:txBody>
      </p:sp>
    </p:spTree>
    <p:extLst>
      <p:ext uri="{BB962C8B-B14F-4D97-AF65-F5344CB8AC3E}">
        <p14:creationId xmlns:p14="http://schemas.microsoft.com/office/powerpoint/2010/main" val="9450567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EA8B50-7B87-4A61-945D-875DB8D27C85}" type="slidenum">
              <a:rPr lang="en-US" smtClean="0"/>
              <a:pPr/>
              <a:t>18</a:t>
            </a:fld>
            <a:endParaRPr lang="en-US" dirty="0"/>
          </a:p>
        </p:txBody>
      </p:sp>
    </p:spTree>
    <p:extLst>
      <p:ext uri="{BB962C8B-B14F-4D97-AF65-F5344CB8AC3E}">
        <p14:creationId xmlns:p14="http://schemas.microsoft.com/office/powerpoint/2010/main" val="21462003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EA8B50-7B87-4A61-945D-875DB8D27C85}" type="slidenum">
              <a:rPr lang="en-US" smtClean="0"/>
              <a:pPr/>
              <a:t>19</a:t>
            </a:fld>
            <a:endParaRPr lang="en-US" dirty="0"/>
          </a:p>
        </p:txBody>
      </p:sp>
    </p:spTree>
    <p:extLst>
      <p:ext uri="{BB962C8B-B14F-4D97-AF65-F5344CB8AC3E}">
        <p14:creationId xmlns:p14="http://schemas.microsoft.com/office/powerpoint/2010/main" val="33570926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EA8B50-7B87-4A61-945D-875DB8D27C85}" type="slidenum">
              <a:rPr lang="en-US" smtClean="0"/>
              <a:pPr/>
              <a:t>20</a:t>
            </a:fld>
            <a:endParaRPr lang="en-US" dirty="0"/>
          </a:p>
        </p:txBody>
      </p:sp>
    </p:spTree>
    <p:extLst>
      <p:ext uri="{BB962C8B-B14F-4D97-AF65-F5344CB8AC3E}">
        <p14:creationId xmlns:p14="http://schemas.microsoft.com/office/powerpoint/2010/main" val="1696346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EA8B50-7B87-4A61-945D-875DB8D27C85}" type="slidenum">
              <a:rPr lang="en-US" smtClean="0"/>
              <a:pPr/>
              <a:t>1</a:t>
            </a:fld>
            <a:endParaRPr lang="en-US" dirty="0"/>
          </a:p>
        </p:txBody>
      </p:sp>
    </p:spTree>
    <p:extLst>
      <p:ext uri="{BB962C8B-B14F-4D97-AF65-F5344CB8AC3E}">
        <p14:creationId xmlns:p14="http://schemas.microsoft.com/office/powerpoint/2010/main" val="1481840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EA8B50-7B87-4A61-945D-875DB8D27C85}" type="slidenum">
              <a:rPr lang="en-US" smtClean="0"/>
              <a:pPr/>
              <a:t>21</a:t>
            </a:fld>
            <a:endParaRPr lang="en-US" dirty="0"/>
          </a:p>
        </p:txBody>
      </p:sp>
    </p:spTree>
    <p:extLst>
      <p:ext uri="{BB962C8B-B14F-4D97-AF65-F5344CB8AC3E}">
        <p14:creationId xmlns:p14="http://schemas.microsoft.com/office/powerpoint/2010/main" val="2681646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EA8B50-7B87-4A61-945D-875DB8D27C85}" type="slidenum">
              <a:rPr lang="en-US" smtClean="0"/>
              <a:pPr/>
              <a:t>2</a:t>
            </a:fld>
            <a:endParaRPr lang="en-US" dirty="0"/>
          </a:p>
        </p:txBody>
      </p:sp>
    </p:spTree>
    <p:extLst>
      <p:ext uri="{BB962C8B-B14F-4D97-AF65-F5344CB8AC3E}">
        <p14:creationId xmlns:p14="http://schemas.microsoft.com/office/powerpoint/2010/main" val="2479307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EA8B50-7B87-4A61-945D-875DB8D27C85}" type="slidenum">
              <a:rPr lang="en-US" smtClean="0"/>
              <a:pPr/>
              <a:t>3</a:t>
            </a:fld>
            <a:endParaRPr lang="en-US" dirty="0"/>
          </a:p>
        </p:txBody>
      </p:sp>
    </p:spTree>
    <p:extLst>
      <p:ext uri="{BB962C8B-B14F-4D97-AF65-F5344CB8AC3E}">
        <p14:creationId xmlns:p14="http://schemas.microsoft.com/office/powerpoint/2010/main" val="8973603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EA8B50-7B87-4A61-945D-875DB8D27C85}" type="slidenum">
              <a:rPr lang="en-US" smtClean="0"/>
              <a:pPr/>
              <a:t>4</a:t>
            </a:fld>
            <a:endParaRPr lang="en-US" dirty="0"/>
          </a:p>
        </p:txBody>
      </p:sp>
    </p:spTree>
    <p:extLst>
      <p:ext uri="{BB962C8B-B14F-4D97-AF65-F5344CB8AC3E}">
        <p14:creationId xmlns:p14="http://schemas.microsoft.com/office/powerpoint/2010/main" val="2470541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EA8B50-7B87-4A61-945D-875DB8D27C85}" type="slidenum">
              <a:rPr lang="en-US" smtClean="0"/>
              <a:pPr/>
              <a:t>5</a:t>
            </a:fld>
            <a:endParaRPr lang="en-US" dirty="0"/>
          </a:p>
        </p:txBody>
      </p:sp>
    </p:spTree>
    <p:extLst>
      <p:ext uri="{BB962C8B-B14F-4D97-AF65-F5344CB8AC3E}">
        <p14:creationId xmlns:p14="http://schemas.microsoft.com/office/powerpoint/2010/main" val="3591525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EA8B50-7B87-4A61-945D-875DB8D27C85}" type="slidenum">
              <a:rPr lang="en-US" smtClean="0"/>
              <a:pPr/>
              <a:t>6</a:t>
            </a:fld>
            <a:endParaRPr lang="en-US" dirty="0"/>
          </a:p>
        </p:txBody>
      </p:sp>
    </p:spTree>
    <p:extLst>
      <p:ext uri="{BB962C8B-B14F-4D97-AF65-F5344CB8AC3E}">
        <p14:creationId xmlns:p14="http://schemas.microsoft.com/office/powerpoint/2010/main" val="912235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EA8B50-7B87-4A61-945D-875DB8D27C85}" type="slidenum">
              <a:rPr lang="en-US" smtClean="0"/>
              <a:pPr/>
              <a:t>7</a:t>
            </a:fld>
            <a:endParaRPr lang="en-US" dirty="0"/>
          </a:p>
        </p:txBody>
      </p:sp>
    </p:spTree>
    <p:extLst>
      <p:ext uri="{BB962C8B-B14F-4D97-AF65-F5344CB8AC3E}">
        <p14:creationId xmlns:p14="http://schemas.microsoft.com/office/powerpoint/2010/main" val="1184030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EA8B50-7B87-4A61-945D-875DB8D27C85}" type="slidenum">
              <a:rPr lang="en-US" smtClean="0"/>
              <a:pPr/>
              <a:t>9</a:t>
            </a:fld>
            <a:endParaRPr lang="en-US" dirty="0"/>
          </a:p>
        </p:txBody>
      </p:sp>
    </p:spTree>
    <p:extLst>
      <p:ext uri="{BB962C8B-B14F-4D97-AF65-F5344CB8AC3E}">
        <p14:creationId xmlns:p14="http://schemas.microsoft.com/office/powerpoint/2010/main" val="21557728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33" descr="rule dots_4_2pt"/>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6438" y="1524000"/>
            <a:ext cx="7980362" cy="3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2" descr="rule dots_4_2pt"/>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6438" y="381000"/>
            <a:ext cx="7980362" cy="3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4" descr="intro dots_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350" y="3124200"/>
            <a:ext cx="915035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762000" y="457200"/>
            <a:ext cx="7772400" cy="952500"/>
          </a:xfrm>
        </p:spPr>
        <p:txBody>
          <a:bodyPr/>
          <a:lstStyle>
            <a:lvl1pPr>
              <a:defRPr sz="2400" baseline="0">
                <a:solidFill>
                  <a:srgbClr val="004165"/>
                </a:solidFill>
              </a:defRPr>
            </a:lvl1pPr>
          </a:lstStyle>
          <a:p>
            <a:r>
              <a:rPr lang="en-US" dirty="0"/>
              <a:t>Click to edit Master title style</a:t>
            </a:r>
          </a:p>
        </p:txBody>
      </p:sp>
      <p:sp>
        <p:nvSpPr>
          <p:cNvPr id="3075" name="Rectangle 3"/>
          <p:cNvSpPr>
            <a:spLocks noGrp="1" noChangeArrowheads="1"/>
          </p:cNvSpPr>
          <p:nvPr>
            <p:ph type="subTitle" idx="1"/>
          </p:nvPr>
        </p:nvSpPr>
        <p:spPr>
          <a:xfrm>
            <a:off x="762000" y="1600200"/>
            <a:ext cx="7772400" cy="1066800"/>
          </a:xfrm>
        </p:spPr>
        <p:txBody>
          <a:bodyPr/>
          <a:lstStyle>
            <a:lvl1pPr>
              <a:defRPr sz="1400" b="1">
                <a:solidFill>
                  <a:srgbClr val="69BE28"/>
                </a:solidFill>
              </a:defRPr>
            </a:lvl1pPr>
          </a:lstStyle>
          <a:p>
            <a:r>
              <a:rPr lang="en-US" dirty="0"/>
              <a:t>Click to edit Master subtitle style</a:t>
            </a:r>
          </a:p>
        </p:txBody>
      </p:sp>
    </p:spTree>
    <p:extLst>
      <p:ext uri="{BB962C8B-B14F-4D97-AF65-F5344CB8AC3E}">
        <p14:creationId xmlns:p14="http://schemas.microsoft.com/office/powerpoint/2010/main" val="246949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165"/>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solidFill>
                  <a:srgbClr val="004165"/>
                </a:solidFill>
              </a:defRPr>
            </a:lvl1pPr>
          </a:lstStyle>
          <a:p>
            <a:fld id="{75EC7C73-8FD8-4B58-8A25-DB22E8B17399}" type="slidenum">
              <a:rPr lang="en-US" smtClean="0"/>
              <a:pPr/>
              <a:t>‹#›</a:t>
            </a:fld>
            <a:endParaRPr lang="en-US" dirty="0"/>
          </a:p>
        </p:txBody>
      </p:sp>
    </p:spTree>
    <p:extLst>
      <p:ext uri="{BB962C8B-B14F-4D97-AF65-F5344CB8AC3E}">
        <p14:creationId xmlns:p14="http://schemas.microsoft.com/office/powerpoint/2010/main" val="10886944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165"/>
                </a:solidFill>
              </a:defRPr>
            </a:lvl1pPr>
          </a:lstStyle>
          <a:p>
            <a:r>
              <a:rPr lang="en-US" dirty="0" smtClean="0"/>
              <a:t>Click to edit Master title style</a:t>
            </a:r>
            <a:endParaRPr lang="en-US" dirty="0"/>
          </a:p>
        </p:txBody>
      </p:sp>
      <p:sp>
        <p:nvSpPr>
          <p:cNvPr id="5" name="Slide Number Placeholder 4"/>
          <p:cNvSpPr>
            <a:spLocks noGrp="1"/>
          </p:cNvSpPr>
          <p:nvPr>
            <p:ph type="sldNum" sz="quarter" idx="12"/>
          </p:nvPr>
        </p:nvSpPr>
        <p:spPr/>
        <p:txBody>
          <a:bodyPr/>
          <a:lstStyle>
            <a:lvl1pPr>
              <a:defRPr>
                <a:solidFill>
                  <a:srgbClr val="004165"/>
                </a:solidFill>
              </a:defRPr>
            </a:lvl1pPr>
          </a:lstStyle>
          <a:p>
            <a:fld id="{75EC7C73-8FD8-4B58-8A25-DB22E8B17399}" type="slidenum">
              <a:rPr lang="en-US" smtClean="0"/>
              <a:pPr/>
              <a:t>‹#›</a:t>
            </a:fld>
            <a:endParaRPr lang="en-US" dirty="0"/>
          </a:p>
        </p:txBody>
      </p:sp>
    </p:spTree>
    <p:extLst>
      <p:ext uri="{BB962C8B-B14F-4D97-AF65-F5344CB8AC3E}">
        <p14:creationId xmlns:p14="http://schemas.microsoft.com/office/powerpoint/2010/main" val="203835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control" Target="../activeX/activeX1.xml"/><Relationship Id="rId5" Type="http://schemas.openxmlformats.org/officeDocument/2006/relationships/vmlDrawing" Target="../drawings/vmlDrawing1.vml"/><Relationship Id="rId4" Type="http://schemas.openxmlformats.org/officeDocument/2006/relationships/theme" Target="../theme/theme1.xml"/><Relationship Id="rId9"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56"/>
          <p:cNvSpPr>
            <a:spLocks noGrp="1" noChangeArrowheads="1"/>
          </p:cNvSpPr>
          <p:nvPr>
            <p:ph type="body" idx="1"/>
          </p:nvPr>
        </p:nvSpPr>
        <p:spPr bwMode="auto">
          <a:xfrm>
            <a:off x="762000" y="12192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7" name="Rectangle 2"/>
          <p:cNvSpPr>
            <a:spLocks noGrp="1" noChangeArrowheads="1"/>
          </p:cNvSpPr>
          <p:nvPr>
            <p:ph type="title"/>
          </p:nvPr>
        </p:nvSpPr>
        <p:spPr bwMode="auto">
          <a:xfrm>
            <a:off x="762000" y="457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title style</a:t>
            </a:r>
          </a:p>
        </p:txBody>
      </p:sp>
      <p:sp>
        <p:nvSpPr>
          <p:cNvPr id="1064" name="Rectangle 40"/>
          <p:cNvSpPr>
            <a:spLocks noGrp="1" noChangeArrowheads="1"/>
          </p:cNvSpPr>
          <p:nvPr>
            <p:ph type="sldNum" sz="quarter" idx="4"/>
          </p:nvPr>
        </p:nvSpPr>
        <p:spPr bwMode="auto">
          <a:xfrm>
            <a:off x="8153400" y="533400"/>
            <a:ext cx="4572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900" b="1">
                <a:solidFill>
                  <a:srgbClr val="004165"/>
                </a:solidFill>
                <a:latin typeface="+mn-lt"/>
              </a:defRPr>
            </a:lvl1pPr>
          </a:lstStyle>
          <a:p>
            <a:pPr eaLnBrk="0" fontAlgn="base" hangingPunct="0">
              <a:spcBef>
                <a:spcPct val="0"/>
              </a:spcBef>
              <a:spcAft>
                <a:spcPct val="0"/>
              </a:spcAft>
              <a:defRPr/>
            </a:pPr>
            <a:fld id="{1CF7FC9C-E84F-48C8-AB28-38565A1B9429}" type="slidenum">
              <a:rPr lang="en-US" smtClean="0"/>
              <a:pPr eaLnBrk="0" fontAlgn="base" hangingPunct="0">
                <a:spcBef>
                  <a:spcPct val="0"/>
                </a:spcBef>
                <a:spcAft>
                  <a:spcPct val="0"/>
                </a:spcAft>
                <a:defRPr/>
              </a:pPr>
              <a:t>‹#›</a:t>
            </a:fld>
            <a:endParaRPr lang="en-US" dirty="0"/>
          </a:p>
        </p:txBody>
      </p:sp>
      <p:pic>
        <p:nvPicPr>
          <p:cNvPr id="1029" name="Picture 48" descr="gbq logo_4"/>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7821613" y="6477000"/>
            <a:ext cx="71278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77" descr="rule dots_4_2pt"/>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706438" y="381000"/>
            <a:ext cx="7980362" cy="3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78" descr="rule dots_4_2pt"/>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706438" y="1143000"/>
            <a:ext cx="7980362" cy="3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79" descr="rule dots_4_2pt"/>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706438" y="6324600"/>
            <a:ext cx="7980362" cy="3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extBox 19"/>
          <p:cNvSpPr txBox="1"/>
          <p:nvPr userDrawn="1"/>
        </p:nvSpPr>
        <p:spPr>
          <a:xfrm>
            <a:off x="-1447800" y="1219200"/>
            <a:ext cx="1214437" cy="733425"/>
          </a:xfrm>
          <a:prstGeom prst="rect">
            <a:avLst/>
          </a:prstGeom>
          <a:noFill/>
        </p:spPr>
        <p:txBody>
          <a:bodyPr lIns="0" tIns="0" rIns="0" bIns="0">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0" fontAlgn="base" hangingPunct="0">
              <a:spcBef>
                <a:spcPct val="0"/>
              </a:spcBef>
              <a:spcAft>
                <a:spcPct val="0"/>
              </a:spcAft>
            </a:pPr>
            <a:r>
              <a:rPr lang="en-US" sz="800" dirty="0" smtClean="0">
                <a:solidFill>
                  <a:srgbClr val="FFFFFF"/>
                </a:solidFill>
                <a:latin typeface="Lucida Grande" pitchFamily="1" charset="0"/>
                <a:ea typeface="Lucida Grande" pitchFamily="1" charset="0"/>
                <a:cs typeface="Lucida Grande" pitchFamily="1" charset="0"/>
              </a:rPr>
              <a:t>↑</a:t>
            </a:r>
            <a:r>
              <a:rPr lang="en-US" sz="800" dirty="0" smtClean="0">
                <a:solidFill>
                  <a:srgbClr val="FFFFFF"/>
                </a:solidFill>
              </a:rPr>
              <a:t> Body copy start </a:t>
            </a:r>
            <a:br>
              <a:rPr lang="en-US" sz="800" dirty="0" smtClean="0">
                <a:solidFill>
                  <a:srgbClr val="FFFFFF"/>
                </a:solidFill>
              </a:rPr>
            </a:br>
            <a:r>
              <a:rPr lang="en-US" sz="800" dirty="0" smtClean="0">
                <a:solidFill>
                  <a:srgbClr val="FFFFFF"/>
                </a:solidFill>
              </a:rPr>
              <a:t>if no header</a:t>
            </a:r>
          </a:p>
          <a:p>
            <a:pPr algn="r" eaLnBrk="0" fontAlgn="base" hangingPunct="0">
              <a:spcBef>
                <a:spcPct val="0"/>
              </a:spcBef>
              <a:spcAft>
                <a:spcPct val="0"/>
              </a:spcAft>
            </a:pPr>
            <a:r>
              <a:rPr lang="en-US" sz="800" dirty="0" smtClean="0">
                <a:solidFill>
                  <a:srgbClr val="FFFFFF"/>
                </a:solidFill>
              </a:rPr>
              <a:t>(top of text box </a:t>
            </a:r>
          </a:p>
          <a:p>
            <a:pPr algn="r" eaLnBrk="0" fontAlgn="base" hangingPunct="0">
              <a:spcBef>
                <a:spcPct val="0"/>
              </a:spcBef>
              <a:spcAft>
                <a:spcPct val="0"/>
              </a:spcAft>
            </a:pPr>
            <a:r>
              <a:rPr lang="en-US" sz="800" dirty="0" smtClean="0">
                <a:solidFill>
                  <a:srgbClr val="FFFFFF"/>
                </a:solidFill>
              </a:rPr>
              <a:t>with 0 margins) </a:t>
            </a:r>
          </a:p>
          <a:p>
            <a:pPr algn="r" eaLnBrk="0" fontAlgn="base" hangingPunct="0">
              <a:spcBef>
                <a:spcPct val="0"/>
              </a:spcBef>
              <a:spcAft>
                <a:spcPct val="0"/>
              </a:spcAft>
            </a:pPr>
            <a:endParaRPr lang="en-US" sz="800" dirty="0" smtClean="0">
              <a:solidFill>
                <a:srgbClr val="FFFFFF"/>
              </a:solidFill>
            </a:endParaRPr>
          </a:p>
          <a:p>
            <a:pPr algn="r" eaLnBrk="0" fontAlgn="base" hangingPunct="0">
              <a:spcBef>
                <a:spcPct val="0"/>
              </a:spcBef>
              <a:spcAft>
                <a:spcPct val="0"/>
              </a:spcAft>
            </a:pPr>
            <a:endParaRPr lang="en-US" sz="800" dirty="0" smtClean="0">
              <a:solidFill>
                <a:srgbClr val="FFFFFF"/>
              </a:solidFill>
            </a:endParaRPr>
          </a:p>
        </p:txBody>
      </p:sp>
      <p:sp>
        <p:nvSpPr>
          <p:cNvPr id="21" name="TextBox 20"/>
          <p:cNvSpPr txBox="1"/>
          <p:nvPr userDrawn="1"/>
        </p:nvSpPr>
        <p:spPr>
          <a:xfrm>
            <a:off x="-1447800" y="457200"/>
            <a:ext cx="1214437" cy="366713"/>
          </a:xfrm>
          <a:prstGeom prst="rect">
            <a:avLst/>
          </a:prstGeom>
          <a:noFill/>
        </p:spPr>
        <p:txBody>
          <a:bodyPr lIns="0" tIns="0" rIns="0" bIns="0">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0" fontAlgn="base" hangingPunct="0">
              <a:spcBef>
                <a:spcPct val="0"/>
              </a:spcBef>
              <a:spcAft>
                <a:spcPct val="0"/>
              </a:spcAft>
            </a:pPr>
            <a:r>
              <a:rPr lang="en-US" sz="800" dirty="0" smtClean="0">
                <a:solidFill>
                  <a:srgbClr val="FFFFFF"/>
                </a:solidFill>
                <a:latin typeface="Lucida Grande" pitchFamily="1" charset="0"/>
                <a:ea typeface="Lucida Grande" pitchFamily="1" charset="0"/>
                <a:cs typeface="Lucida Grande" pitchFamily="1" charset="0"/>
              </a:rPr>
              <a:t>↑</a:t>
            </a:r>
            <a:r>
              <a:rPr lang="en-US" sz="800" dirty="0" smtClean="0">
                <a:solidFill>
                  <a:srgbClr val="FFFFFF"/>
                </a:solidFill>
              </a:rPr>
              <a:t> Header start</a:t>
            </a:r>
          </a:p>
          <a:p>
            <a:pPr algn="r" eaLnBrk="0" fontAlgn="base" hangingPunct="0">
              <a:spcBef>
                <a:spcPct val="0"/>
              </a:spcBef>
              <a:spcAft>
                <a:spcPct val="0"/>
              </a:spcAft>
            </a:pPr>
            <a:r>
              <a:rPr lang="en-US" sz="800" dirty="0" smtClean="0">
                <a:solidFill>
                  <a:srgbClr val="FFFFFF"/>
                </a:solidFill>
              </a:rPr>
              <a:t>(top of text box </a:t>
            </a:r>
          </a:p>
          <a:p>
            <a:pPr algn="r" eaLnBrk="0" fontAlgn="base" hangingPunct="0">
              <a:spcBef>
                <a:spcPct val="0"/>
              </a:spcBef>
              <a:spcAft>
                <a:spcPct val="0"/>
              </a:spcAft>
            </a:pPr>
            <a:r>
              <a:rPr lang="en-US" sz="800" dirty="0" smtClean="0">
                <a:solidFill>
                  <a:srgbClr val="FFFFFF"/>
                </a:solidFill>
              </a:rPr>
              <a:t>with 0 margins) </a:t>
            </a:r>
          </a:p>
        </p:txBody>
      </p:sp>
      <p:cxnSp>
        <p:nvCxnSpPr>
          <p:cNvPr id="23" name="Straight Connector 22"/>
          <p:cNvCxnSpPr/>
          <p:nvPr userDrawn="1"/>
        </p:nvCxnSpPr>
        <p:spPr>
          <a:xfrm rot="10800000">
            <a:off x="-1357313" y="457200"/>
            <a:ext cx="112395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rot="10800000">
            <a:off x="-1357313" y="1219200"/>
            <a:ext cx="112395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userDrawn="1"/>
        </p:nvSpPr>
        <p:spPr>
          <a:xfrm>
            <a:off x="-1524000" y="3429000"/>
            <a:ext cx="1214437" cy="855663"/>
          </a:xfrm>
          <a:prstGeom prst="rect">
            <a:avLst/>
          </a:prstGeom>
          <a:noFill/>
        </p:spPr>
        <p:txBody>
          <a:bodyPr lIns="0" tIns="0" rIns="0" bIns="0">
            <a:spAutoFit/>
          </a:bodyPr>
          <a:lstStyle>
            <a:lvl1pPr>
              <a:defRPr sz="2400">
                <a:solidFill>
                  <a:schemeClr val="tx1"/>
                </a:solidFill>
                <a:latin typeface="Arial" charset="0"/>
              </a:defRPr>
            </a:lvl1pPr>
            <a:lvl2pPr marL="742950" indent="-285750">
              <a:defRPr sz="2400">
                <a:solidFill>
                  <a:schemeClr val="tx1"/>
                </a:solidFill>
                <a:latin typeface="Arial" charset="0"/>
              </a:defRPr>
            </a:lvl2pPr>
            <a:lvl3pPr marL="1143000" indent="-228600">
              <a:defRPr sz="2400">
                <a:solidFill>
                  <a:schemeClr val="tx1"/>
                </a:solidFill>
                <a:latin typeface="Arial" charset="0"/>
              </a:defRPr>
            </a:lvl3pPr>
            <a:lvl4pPr marL="1600200" indent="-228600">
              <a:defRPr sz="2400">
                <a:solidFill>
                  <a:schemeClr val="tx1"/>
                </a:solidFill>
                <a:latin typeface="Arial" charset="0"/>
              </a:defRPr>
            </a:lvl4pPr>
            <a:lvl5pPr marL="2057400" indent="-22860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0" fontAlgn="base" hangingPunct="0">
              <a:spcBef>
                <a:spcPct val="0"/>
              </a:spcBef>
              <a:spcAft>
                <a:spcPct val="0"/>
              </a:spcAft>
            </a:pPr>
            <a:r>
              <a:rPr lang="en-US" sz="800" dirty="0" smtClean="0">
                <a:solidFill>
                  <a:srgbClr val="FFFFFF"/>
                </a:solidFill>
                <a:latin typeface="Lucida Grande" pitchFamily="1" charset="0"/>
                <a:ea typeface="Lucida Grande" pitchFamily="1" charset="0"/>
                <a:cs typeface="Lucida Grande" pitchFamily="1" charset="0"/>
              </a:rPr>
              <a:t>↑</a:t>
            </a:r>
            <a:r>
              <a:rPr lang="en-US" sz="800" dirty="0" smtClean="0">
                <a:solidFill>
                  <a:srgbClr val="FFFFFF"/>
                </a:solidFill>
              </a:rPr>
              <a:t> Body copy start </a:t>
            </a:r>
            <a:br>
              <a:rPr lang="en-US" sz="800" dirty="0" smtClean="0">
                <a:solidFill>
                  <a:srgbClr val="FFFFFF"/>
                </a:solidFill>
              </a:rPr>
            </a:br>
            <a:r>
              <a:rPr lang="en-US" sz="800" dirty="0" smtClean="0">
                <a:solidFill>
                  <a:srgbClr val="FFFFFF"/>
                </a:solidFill>
              </a:rPr>
              <a:t>with graphics above</a:t>
            </a:r>
          </a:p>
          <a:p>
            <a:pPr algn="r" eaLnBrk="0" fontAlgn="base" hangingPunct="0">
              <a:spcBef>
                <a:spcPct val="0"/>
              </a:spcBef>
              <a:spcAft>
                <a:spcPct val="0"/>
              </a:spcAft>
            </a:pPr>
            <a:r>
              <a:rPr lang="en-US" sz="800" dirty="0" smtClean="0">
                <a:solidFill>
                  <a:srgbClr val="FFFFFF"/>
                </a:solidFill>
              </a:rPr>
              <a:t>(top of text box </a:t>
            </a:r>
          </a:p>
          <a:p>
            <a:pPr algn="r" eaLnBrk="0" fontAlgn="base" hangingPunct="0">
              <a:spcBef>
                <a:spcPct val="0"/>
              </a:spcBef>
              <a:spcAft>
                <a:spcPct val="0"/>
              </a:spcAft>
            </a:pPr>
            <a:r>
              <a:rPr lang="en-US" sz="800" dirty="0" smtClean="0">
                <a:solidFill>
                  <a:srgbClr val="FFFFFF"/>
                </a:solidFill>
              </a:rPr>
              <a:t>with 0 margins) </a:t>
            </a:r>
          </a:p>
          <a:p>
            <a:pPr algn="r" eaLnBrk="0" fontAlgn="base" hangingPunct="0">
              <a:spcBef>
                <a:spcPct val="0"/>
              </a:spcBef>
              <a:spcAft>
                <a:spcPct val="0"/>
              </a:spcAft>
            </a:pPr>
            <a:endParaRPr lang="en-US" sz="800" dirty="0" smtClean="0">
              <a:solidFill>
                <a:srgbClr val="FFFFFF"/>
              </a:solidFill>
            </a:endParaRPr>
          </a:p>
          <a:p>
            <a:pPr algn="r" eaLnBrk="0" fontAlgn="base" hangingPunct="0">
              <a:spcBef>
                <a:spcPct val="0"/>
              </a:spcBef>
              <a:spcAft>
                <a:spcPct val="0"/>
              </a:spcAft>
            </a:pPr>
            <a:endParaRPr lang="en-US" sz="800" dirty="0" smtClean="0">
              <a:solidFill>
                <a:srgbClr val="FFFFFF"/>
              </a:solidFill>
            </a:endParaRPr>
          </a:p>
          <a:p>
            <a:pPr algn="r" eaLnBrk="0" fontAlgn="base" hangingPunct="0">
              <a:spcBef>
                <a:spcPct val="0"/>
              </a:spcBef>
              <a:spcAft>
                <a:spcPct val="0"/>
              </a:spcAft>
            </a:pPr>
            <a:endParaRPr lang="en-US" sz="800" dirty="0" smtClean="0">
              <a:solidFill>
                <a:srgbClr val="FFFFFF"/>
              </a:solidFill>
            </a:endParaRPr>
          </a:p>
        </p:txBody>
      </p:sp>
      <p:cxnSp>
        <p:nvCxnSpPr>
          <p:cNvPr id="29" name="Straight Connector 28"/>
          <p:cNvCxnSpPr/>
          <p:nvPr userDrawn="1"/>
        </p:nvCxnSpPr>
        <p:spPr>
          <a:xfrm rot="10800000">
            <a:off x="-1371600" y="3429000"/>
            <a:ext cx="112395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ontrols>
      <mc:AlternateContent xmlns:mc="http://schemas.openxmlformats.org/markup-compatibility/2006">
        <mc:Choice xmlns:v="urn:schemas-microsoft-com:vml" Requires="v">
          <p:control spid="1157" r:id="rId6" imgW="254160" imgH="254160"/>
        </mc:Choice>
        <mc:Fallback>
          <p:control r:id="rId6" imgW="254160" imgH="254160">
            <p:pic>
              <p:nvPicPr>
                <p:cNvPr id="2" name="SnapStyle21" hidden="1"/>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8890000" y="0"/>
                  <a:ext cx="254000" cy="2540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control>
        </mc:Fallback>
      </mc:AlternateContent>
    </p:controls>
    <p:extLst>
      <p:ext uri="{BB962C8B-B14F-4D97-AF65-F5344CB8AC3E}">
        <p14:creationId xmlns:p14="http://schemas.microsoft.com/office/powerpoint/2010/main" val="675823379"/>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2" r:id="rId3"/>
  </p:sldLayoutIdLst>
  <p:hf hdr="0"/>
  <p:txStyles>
    <p:titleStyle>
      <a:lvl1pPr algn="l" rtl="0" eaLnBrk="0" fontAlgn="base" hangingPunct="0">
        <a:spcBef>
          <a:spcPct val="10000"/>
        </a:spcBef>
        <a:spcAft>
          <a:spcPct val="0"/>
        </a:spcAft>
        <a:defRPr sz="1400" b="1">
          <a:solidFill>
            <a:srgbClr val="004165"/>
          </a:solidFill>
          <a:latin typeface="+mj-lt"/>
          <a:ea typeface="+mj-ea"/>
          <a:cs typeface="+mj-cs"/>
        </a:defRPr>
      </a:lvl1pPr>
      <a:lvl2pPr algn="l" rtl="0" eaLnBrk="0" fontAlgn="base" hangingPunct="0">
        <a:spcBef>
          <a:spcPct val="10000"/>
        </a:spcBef>
        <a:spcAft>
          <a:spcPct val="0"/>
        </a:spcAft>
        <a:defRPr sz="1400" b="1">
          <a:solidFill>
            <a:srgbClr val="095473"/>
          </a:solidFill>
          <a:latin typeface="Verdana" pitchFamily="1" charset="0"/>
        </a:defRPr>
      </a:lvl2pPr>
      <a:lvl3pPr algn="l" rtl="0" eaLnBrk="0" fontAlgn="base" hangingPunct="0">
        <a:spcBef>
          <a:spcPct val="10000"/>
        </a:spcBef>
        <a:spcAft>
          <a:spcPct val="0"/>
        </a:spcAft>
        <a:defRPr sz="1400" b="1">
          <a:solidFill>
            <a:srgbClr val="095473"/>
          </a:solidFill>
          <a:latin typeface="Verdana" pitchFamily="1" charset="0"/>
        </a:defRPr>
      </a:lvl3pPr>
      <a:lvl4pPr algn="l" rtl="0" eaLnBrk="0" fontAlgn="base" hangingPunct="0">
        <a:spcBef>
          <a:spcPct val="10000"/>
        </a:spcBef>
        <a:spcAft>
          <a:spcPct val="0"/>
        </a:spcAft>
        <a:defRPr sz="1400" b="1">
          <a:solidFill>
            <a:srgbClr val="095473"/>
          </a:solidFill>
          <a:latin typeface="Verdana" pitchFamily="1" charset="0"/>
        </a:defRPr>
      </a:lvl4pPr>
      <a:lvl5pPr algn="l" rtl="0" eaLnBrk="0" fontAlgn="base" hangingPunct="0">
        <a:spcBef>
          <a:spcPct val="10000"/>
        </a:spcBef>
        <a:spcAft>
          <a:spcPct val="0"/>
        </a:spcAft>
        <a:defRPr sz="1400" b="1">
          <a:solidFill>
            <a:srgbClr val="095473"/>
          </a:solidFill>
          <a:latin typeface="Verdana" pitchFamily="1" charset="0"/>
        </a:defRPr>
      </a:lvl5pPr>
      <a:lvl6pPr marL="457200" algn="l" rtl="0" fontAlgn="base">
        <a:spcBef>
          <a:spcPct val="10000"/>
        </a:spcBef>
        <a:spcAft>
          <a:spcPct val="0"/>
        </a:spcAft>
        <a:defRPr sz="1400" b="1">
          <a:solidFill>
            <a:srgbClr val="095473"/>
          </a:solidFill>
          <a:latin typeface="Verdana" pitchFamily="1" charset="0"/>
        </a:defRPr>
      </a:lvl6pPr>
      <a:lvl7pPr marL="914400" algn="l" rtl="0" fontAlgn="base">
        <a:spcBef>
          <a:spcPct val="10000"/>
        </a:spcBef>
        <a:spcAft>
          <a:spcPct val="0"/>
        </a:spcAft>
        <a:defRPr sz="1400" b="1">
          <a:solidFill>
            <a:srgbClr val="095473"/>
          </a:solidFill>
          <a:latin typeface="Verdana" pitchFamily="1" charset="0"/>
        </a:defRPr>
      </a:lvl7pPr>
      <a:lvl8pPr marL="1371600" algn="l" rtl="0" fontAlgn="base">
        <a:spcBef>
          <a:spcPct val="10000"/>
        </a:spcBef>
        <a:spcAft>
          <a:spcPct val="0"/>
        </a:spcAft>
        <a:defRPr sz="1400" b="1">
          <a:solidFill>
            <a:srgbClr val="095473"/>
          </a:solidFill>
          <a:latin typeface="Verdana" pitchFamily="1" charset="0"/>
        </a:defRPr>
      </a:lvl8pPr>
      <a:lvl9pPr marL="1828800" algn="l" rtl="0" fontAlgn="base">
        <a:spcBef>
          <a:spcPct val="10000"/>
        </a:spcBef>
        <a:spcAft>
          <a:spcPct val="0"/>
        </a:spcAft>
        <a:defRPr sz="1400" b="1">
          <a:solidFill>
            <a:srgbClr val="095473"/>
          </a:solidFill>
          <a:latin typeface="Verdana" pitchFamily="1" charset="0"/>
        </a:defRPr>
      </a:lvl9pPr>
    </p:titleStyle>
    <p:bodyStyle>
      <a:lvl1pPr marL="342900" indent="-342900" algn="l" rtl="0" eaLnBrk="0" fontAlgn="base" hangingPunct="0">
        <a:lnSpc>
          <a:spcPts val="1400"/>
        </a:lnSpc>
        <a:spcBef>
          <a:spcPts val="1000"/>
        </a:spcBef>
        <a:spcAft>
          <a:spcPct val="0"/>
        </a:spcAft>
        <a:defRPr sz="1200">
          <a:solidFill>
            <a:srgbClr val="004165"/>
          </a:solidFill>
          <a:latin typeface="+mn-lt"/>
          <a:ea typeface="+mn-ea"/>
          <a:cs typeface="+mn-cs"/>
        </a:defRPr>
      </a:lvl1pPr>
      <a:lvl2pPr marL="803275" indent="-342900" algn="l" rtl="0" eaLnBrk="0" fontAlgn="base" hangingPunct="0">
        <a:lnSpc>
          <a:spcPts val="1400"/>
        </a:lnSpc>
        <a:spcBef>
          <a:spcPts val="1000"/>
        </a:spcBef>
        <a:spcAft>
          <a:spcPct val="0"/>
        </a:spcAft>
        <a:buChar char="•"/>
        <a:defRPr sz="1200">
          <a:solidFill>
            <a:srgbClr val="004165"/>
          </a:solidFill>
          <a:latin typeface="+mn-lt"/>
        </a:defRPr>
      </a:lvl2pPr>
      <a:lvl3pPr marL="1260475" indent="-342900" algn="l" rtl="0" eaLnBrk="0" fontAlgn="base" hangingPunct="0">
        <a:lnSpc>
          <a:spcPts val="1400"/>
        </a:lnSpc>
        <a:spcBef>
          <a:spcPts val="1000"/>
        </a:spcBef>
        <a:spcAft>
          <a:spcPct val="0"/>
        </a:spcAft>
        <a:buFont typeface="Times" pitchFamily="1" charset="0"/>
        <a:buChar char="•"/>
        <a:defRPr sz="1200">
          <a:solidFill>
            <a:srgbClr val="004165"/>
          </a:solidFill>
          <a:latin typeface="+mn-lt"/>
        </a:defRPr>
      </a:lvl3pPr>
      <a:lvl4pPr marL="1717675" indent="-342900" algn="l" rtl="0" eaLnBrk="0" fontAlgn="base" hangingPunct="0">
        <a:lnSpc>
          <a:spcPts val="1400"/>
        </a:lnSpc>
        <a:spcBef>
          <a:spcPts val="1000"/>
        </a:spcBef>
        <a:spcAft>
          <a:spcPct val="0"/>
        </a:spcAft>
        <a:buChar char="•"/>
        <a:defRPr sz="1200">
          <a:solidFill>
            <a:srgbClr val="004165"/>
          </a:solidFill>
          <a:latin typeface="+mn-lt"/>
        </a:defRPr>
      </a:lvl4pPr>
      <a:lvl5pPr marL="2174875" indent="-342900" algn="l" rtl="0" eaLnBrk="0" fontAlgn="base" hangingPunct="0">
        <a:lnSpc>
          <a:spcPts val="1400"/>
        </a:lnSpc>
        <a:spcBef>
          <a:spcPts val="1000"/>
        </a:spcBef>
        <a:spcAft>
          <a:spcPct val="0"/>
        </a:spcAft>
        <a:buFont typeface="Times" pitchFamily="1" charset="0"/>
        <a:buChar char="•"/>
        <a:defRPr sz="1200">
          <a:solidFill>
            <a:srgbClr val="004165"/>
          </a:solidFill>
          <a:latin typeface="+mn-lt"/>
        </a:defRPr>
      </a:lvl5pPr>
      <a:lvl6pPr marL="2632075" indent="-342900" algn="l" rtl="0" fontAlgn="base">
        <a:lnSpc>
          <a:spcPts val="1400"/>
        </a:lnSpc>
        <a:spcBef>
          <a:spcPts val="1000"/>
        </a:spcBef>
        <a:spcAft>
          <a:spcPct val="0"/>
        </a:spcAft>
        <a:buFont typeface="Times" pitchFamily="1" charset="0"/>
        <a:buChar char="•"/>
        <a:defRPr sz="1200">
          <a:solidFill>
            <a:srgbClr val="095473"/>
          </a:solidFill>
          <a:latin typeface="+mn-lt"/>
        </a:defRPr>
      </a:lvl6pPr>
      <a:lvl7pPr marL="3089275" indent="-342900" algn="l" rtl="0" fontAlgn="base">
        <a:lnSpc>
          <a:spcPts val="1400"/>
        </a:lnSpc>
        <a:spcBef>
          <a:spcPts val="1000"/>
        </a:spcBef>
        <a:spcAft>
          <a:spcPct val="0"/>
        </a:spcAft>
        <a:buFont typeface="Times" pitchFamily="1" charset="0"/>
        <a:buChar char="•"/>
        <a:defRPr sz="1200">
          <a:solidFill>
            <a:srgbClr val="095473"/>
          </a:solidFill>
          <a:latin typeface="+mn-lt"/>
        </a:defRPr>
      </a:lvl7pPr>
      <a:lvl8pPr marL="3546475" indent="-342900" algn="l" rtl="0" fontAlgn="base">
        <a:lnSpc>
          <a:spcPts val="1400"/>
        </a:lnSpc>
        <a:spcBef>
          <a:spcPts val="1000"/>
        </a:spcBef>
        <a:spcAft>
          <a:spcPct val="0"/>
        </a:spcAft>
        <a:buFont typeface="Times" pitchFamily="1" charset="0"/>
        <a:buChar char="•"/>
        <a:defRPr sz="1200">
          <a:solidFill>
            <a:srgbClr val="095473"/>
          </a:solidFill>
          <a:latin typeface="+mn-lt"/>
        </a:defRPr>
      </a:lvl8pPr>
      <a:lvl9pPr marL="4003675" indent="-342900" algn="l" rtl="0" fontAlgn="base">
        <a:lnSpc>
          <a:spcPts val="1400"/>
        </a:lnSpc>
        <a:spcBef>
          <a:spcPts val="1000"/>
        </a:spcBef>
        <a:spcAft>
          <a:spcPct val="0"/>
        </a:spcAft>
        <a:buFont typeface="Times" pitchFamily="1" charset="0"/>
        <a:buChar char="•"/>
        <a:defRPr sz="1200">
          <a:solidFill>
            <a:srgbClr val="09547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22.xml.rels><?xml version="1.0" encoding="UTF-8" standalone="yes"?>
<Relationships xmlns="http://schemas.openxmlformats.org/package/2006/relationships"><Relationship Id="rId3" Type="http://schemas.openxmlformats.org/officeDocument/2006/relationships/hyperlink" Target="mailto:rsmith@gbq.co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24039"/>
            <a:ext cx="7772400" cy="1470025"/>
          </a:xfrm>
        </p:spPr>
        <p:txBody>
          <a:bodyPr/>
          <a:lstStyle/>
          <a:p>
            <a:r>
              <a:rPr lang="en-US" dirty="0" smtClean="0"/>
              <a:t/>
            </a:r>
            <a:br>
              <a:rPr lang="en-US" dirty="0" smtClean="0"/>
            </a:br>
            <a:r>
              <a:rPr lang="en-US" dirty="0" smtClean="0">
                <a:solidFill>
                  <a:srgbClr val="6CBE28"/>
                </a:solidFill>
              </a:rPr>
              <a:t>Executive Compensation – </a:t>
            </a:r>
            <a:r>
              <a:rPr lang="en-US" dirty="0" err="1" smtClean="0">
                <a:solidFill>
                  <a:srgbClr val="6CBE28"/>
                </a:solidFill>
              </a:rPr>
              <a:t>RSUs</a:t>
            </a:r>
            <a:r>
              <a:rPr lang="en-US" dirty="0" smtClean="0">
                <a:solidFill>
                  <a:srgbClr val="6CBE28"/>
                </a:solidFill>
              </a:rPr>
              <a:t> Deferred Comp Plans, and Options, Oh My!</a:t>
            </a:r>
            <a:endParaRPr lang="en-US" dirty="0">
              <a:solidFill>
                <a:srgbClr val="6CBE28"/>
              </a:solidFill>
            </a:endParaRPr>
          </a:p>
        </p:txBody>
      </p:sp>
      <p:sp>
        <p:nvSpPr>
          <p:cNvPr id="3" name="TextBox 2"/>
          <p:cNvSpPr txBox="1"/>
          <p:nvPr/>
        </p:nvSpPr>
        <p:spPr>
          <a:xfrm>
            <a:off x="838200" y="1676400"/>
            <a:ext cx="4495800" cy="369332"/>
          </a:xfrm>
          <a:prstGeom prst="rect">
            <a:avLst/>
          </a:prstGeom>
          <a:noFill/>
        </p:spPr>
        <p:txBody>
          <a:bodyPr wrap="square" rtlCol="0">
            <a:spAutoFit/>
          </a:bodyPr>
          <a:lstStyle/>
          <a:p>
            <a:r>
              <a:rPr lang="en-US" b="1" dirty="0" smtClean="0">
                <a:solidFill>
                  <a:srgbClr val="0082BB"/>
                </a:solidFill>
              </a:rPr>
              <a:t>Presented By:</a:t>
            </a:r>
            <a:endParaRPr lang="en-US" b="1" dirty="0">
              <a:solidFill>
                <a:srgbClr val="0082BB"/>
              </a:solidFill>
            </a:endParaRPr>
          </a:p>
        </p:txBody>
      </p:sp>
      <p:sp>
        <p:nvSpPr>
          <p:cNvPr id="4" name="Rectangle 3"/>
          <p:cNvSpPr/>
          <p:nvPr/>
        </p:nvSpPr>
        <p:spPr>
          <a:xfrm>
            <a:off x="838200" y="2045732"/>
            <a:ext cx="7315200" cy="923330"/>
          </a:xfrm>
          <a:prstGeom prst="rect">
            <a:avLst/>
          </a:prstGeom>
        </p:spPr>
        <p:txBody>
          <a:bodyPr wrap="square">
            <a:spAutoFit/>
          </a:bodyPr>
          <a:lstStyle/>
          <a:p>
            <a:endParaRPr lang="en-US" b="1" dirty="0">
              <a:solidFill>
                <a:srgbClr val="004165"/>
              </a:solidFill>
              <a:latin typeface="Calibri" panose="020F0502020204030204" pitchFamily="34" charset="0"/>
              <a:cs typeface="Times New Roman" panose="02020603050405020304" pitchFamily="18" charset="0"/>
            </a:endParaRPr>
          </a:p>
          <a:p>
            <a:r>
              <a:rPr lang="en-US" b="1" dirty="0" smtClean="0">
                <a:solidFill>
                  <a:srgbClr val="004165"/>
                </a:solidFill>
                <a:latin typeface="Calibri" panose="020F0502020204030204" pitchFamily="34" charset="0"/>
                <a:cs typeface="Times New Roman" panose="02020603050405020304" pitchFamily="18" charset="0"/>
              </a:rPr>
              <a:t>Rebekah A. Smith, CPA, CVA, MAFF, CFF</a:t>
            </a:r>
          </a:p>
          <a:p>
            <a:r>
              <a:rPr lang="en-US" b="1" dirty="0" smtClean="0">
                <a:solidFill>
                  <a:srgbClr val="004165"/>
                </a:solidFill>
                <a:latin typeface="Calibri" panose="020F0502020204030204" pitchFamily="34" charset="0"/>
                <a:cs typeface="Times New Roman" panose="02020603050405020304" pitchFamily="18" charset="0"/>
              </a:rPr>
              <a:t>GBQ Consulting LLC</a:t>
            </a:r>
            <a:endParaRPr lang="en-US" b="1" dirty="0">
              <a:solidFill>
                <a:srgbClr val="004165"/>
              </a:solidFill>
            </a:endParaRPr>
          </a:p>
        </p:txBody>
      </p:sp>
    </p:spTree>
    <p:extLst>
      <p:ext uri="{BB962C8B-B14F-4D97-AF65-F5344CB8AC3E}">
        <p14:creationId xmlns:p14="http://schemas.microsoft.com/office/powerpoint/2010/main" val="15178923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Stock Options</a:t>
            </a:r>
            <a:endParaRPr lang="en-US" dirty="0"/>
          </a:p>
        </p:txBody>
      </p:sp>
      <p:sp>
        <p:nvSpPr>
          <p:cNvPr id="3" name="Content Placeholder 2"/>
          <p:cNvSpPr>
            <a:spLocks noGrp="1"/>
          </p:cNvSpPr>
          <p:nvPr>
            <p:ph idx="1"/>
          </p:nvPr>
        </p:nvSpPr>
        <p:spPr/>
        <p:txBody>
          <a:bodyPr/>
          <a:lstStyle/>
          <a:p>
            <a:pPr lvl="1"/>
            <a:r>
              <a:rPr lang="en-US" altLang="en-US" dirty="0" smtClean="0"/>
              <a:t>A stock option is a privilege, sold by one party to another, which gives the buyer the right, but not the obligation, to buy or sell a stock at an agreed-upon price within a certain period of time</a:t>
            </a:r>
          </a:p>
          <a:p>
            <a:pPr lvl="2"/>
            <a:r>
              <a:rPr lang="en-US" altLang="en-US" dirty="0" smtClean="0"/>
              <a:t>Call – when a buyer enters into a contract to purchase a stock at a specific price by a specific date</a:t>
            </a:r>
          </a:p>
          <a:p>
            <a:pPr lvl="2"/>
            <a:r>
              <a:rPr lang="en-US" altLang="en-US" dirty="0" smtClean="0"/>
              <a:t>Put – option a buyer takes out on a contract to sell a stock at an agreed-on price on or before a specific date</a:t>
            </a:r>
          </a:p>
          <a:p>
            <a:pPr lvl="1"/>
            <a:r>
              <a:rPr lang="en-US" dirty="0" smtClean="0"/>
              <a:t>Employee </a:t>
            </a:r>
            <a:r>
              <a:rPr lang="en-US" dirty="0"/>
              <a:t>stock </a:t>
            </a:r>
            <a:r>
              <a:rPr lang="en-US" dirty="0" smtClean="0"/>
              <a:t>options (ESOP) </a:t>
            </a:r>
            <a:r>
              <a:rPr lang="en-US" dirty="0"/>
              <a:t>are similar to call or put options, with a few key differences. </a:t>
            </a:r>
            <a:endParaRPr lang="en-US" dirty="0" smtClean="0"/>
          </a:p>
          <a:p>
            <a:pPr lvl="2"/>
            <a:r>
              <a:rPr lang="en-US" dirty="0" smtClean="0"/>
              <a:t>Employee </a:t>
            </a:r>
            <a:r>
              <a:rPr lang="en-US" dirty="0"/>
              <a:t>stock options normally vest according to a vesting schedule prescribed by plan rather than having a specified time to maturity. </a:t>
            </a:r>
            <a:endParaRPr lang="en-US" dirty="0" smtClean="0"/>
          </a:p>
          <a:p>
            <a:pPr lvl="2"/>
            <a:r>
              <a:rPr lang="en-US" dirty="0" smtClean="0"/>
              <a:t>There </a:t>
            </a:r>
            <a:r>
              <a:rPr lang="en-US" dirty="0"/>
              <a:t>is usually a service period between the grant date and the vesting date. </a:t>
            </a:r>
            <a:endParaRPr lang="en-US" dirty="0" smtClean="0"/>
          </a:p>
          <a:p>
            <a:pPr lvl="2"/>
            <a:r>
              <a:rPr lang="en-US" dirty="0" smtClean="0"/>
              <a:t>This </a:t>
            </a:r>
            <a:r>
              <a:rPr lang="en-US" dirty="0"/>
              <a:t>means that an employee must remain employed for a defined period of time before she earns the right to purchase or exercise her options. </a:t>
            </a:r>
            <a:endParaRPr lang="en-US" dirty="0" smtClean="0"/>
          </a:p>
          <a:p>
            <a:pPr lvl="2"/>
            <a:r>
              <a:rPr lang="en-US" dirty="0" smtClean="0"/>
              <a:t>There </a:t>
            </a:r>
            <a:r>
              <a:rPr lang="en-US" dirty="0"/>
              <a:t>is also a grant price, which represents the current market value at the time the employee is awarded the options.  </a:t>
            </a:r>
            <a:endParaRPr lang="en-US" dirty="0" smtClean="0"/>
          </a:p>
          <a:p>
            <a:pPr lvl="2"/>
            <a:r>
              <a:rPr lang="en-US" dirty="0" smtClean="0"/>
              <a:t>ESOPs have to have annual valuations – helpful to request those in discovery.</a:t>
            </a:r>
            <a:endParaRPr lang="en-US" dirty="0"/>
          </a:p>
          <a:p>
            <a:r>
              <a:rPr lang="en-US" baseline="30000" dirty="0" smtClean="0"/>
              <a:t>­</a:t>
            </a:r>
            <a:r>
              <a:rPr lang="en-US" i="1" dirty="0" smtClean="0"/>
              <a:t>­</a:t>
            </a:r>
            <a:endParaRPr lang="en-US" dirty="0"/>
          </a:p>
        </p:txBody>
      </p:sp>
      <p:sp>
        <p:nvSpPr>
          <p:cNvPr id="6" name="Slide Number Placeholder 5"/>
          <p:cNvSpPr>
            <a:spLocks noGrp="1"/>
          </p:cNvSpPr>
          <p:nvPr>
            <p:ph type="sldNum" sz="quarter" idx="12"/>
          </p:nvPr>
        </p:nvSpPr>
        <p:spPr/>
        <p:txBody>
          <a:bodyPr/>
          <a:lstStyle/>
          <a:p>
            <a:fld id="{75EC7C73-8FD8-4B58-8A25-DB22E8B17399}" type="slidenum">
              <a:rPr lang="en-US" smtClean="0"/>
              <a:pPr/>
              <a:t>9</a:t>
            </a:fld>
            <a:endParaRPr lang="en-US" dirty="0"/>
          </a:p>
        </p:txBody>
      </p:sp>
    </p:spTree>
    <p:extLst>
      <p:ext uri="{BB962C8B-B14F-4D97-AF65-F5344CB8AC3E}">
        <p14:creationId xmlns:p14="http://schemas.microsoft.com/office/powerpoint/2010/main" val="16030030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Stock Options</a:t>
            </a:r>
            <a:endParaRPr lang="en-US" dirty="0"/>
          </a:p>
        </p:txBody>
      </p:sp>
      <p:sp>
        <p:nvSpPr>
          <p:cNvPr id="3" name="Content Placeholder 2"/>
          <p:cNvSpPr>
            <a:spLocks noGrp="1"/>
          </p:cNvSpPr>
          <p:nvPr>
            <p:ph idx="1"/>
          </p:nvPr>
        </p:nvSpPr>
        <p:spPr/>
        <p:txBody>
          <a:bodyPr/>
          <a:lstStyle/>
          <a:p>
            <a:pPr lvl="1"/>
            <a:r>
              <a:rPr lang="en-US" dirty="0" smtClean="0"/>
              <a:t>Vesting</a:t>
            </a:r>
          </a:p>
          <a:p>
            <a:pPr lvl="2"/>
            <a:r>
              <a:rPr lang="en-US" dirty="0" smtClean="0"/>
              <a:t>Once </a:t>
            </a:r>
            <a:r>
              <a:rPr lang="en-US" dirty="0"/>
              <a:t>the options vest, which may be pursuant to a graded schedule (e.g., 1/3 in three (3) successive years), the employee can exercise the vested options at the “strike” or exercise price and retain or sell the resultant shares.  </a:t>
            </a:r>
            <a:endParaRPr lang="en-US" dirty="0" smtClean="0"/>
          </a:p>
          <a:p>
            <a:pPr lvl="2"/>
            <a:r>
              <a:rPr lang="en-US" dirty="0" smtClean="0"/>
              <a:t>Often </a:t>
            </a:r>
            <a:r>
              <a:rPr lang="en-US" dirty="0"/>
              <a:t>stock option(s) must be exercised before an expiration date or lost.  </a:t>
            </a:r>
            <a:endParaRPr lang="en-US" dirty="0" smtClean="0"/>
          </a:p>
          <a:p>
            <a:pPr lvl="2"/>
            <a:r>
              <a:rPr lang="en-US" dirty="0" smtClean="0"/>
              <a:t>If </a:t>
            </a:r>
            <a:r>
              <a:rPr lang="en-US" dirty="0"/>
              <a:t>the stock is worth less at the time of vesting than at the time of its award, an employee will not want to exercise the option(s).  There is no tax loss that an employee is entitled to take.</a:t>
            </a:r>
          </a:p>
          <a:p>
            <a:pPr lvl="1"/>
            <a:r>
              <a:rPr lang="en-US" dirty="0"/>
              <a:t>A stock option can be qualified or non-qualified.  </a:t>
            </a:r>
            <a:endParaRPr lang="en-US" dirty="0" smtClean="0"/>
          </a:p>
          <a:p>
            <a:pPr lvl="2"/>
            <a:r>
              <a:rPr lang="en-US" dirty="0" smtClean="0"/>
              <a:t>If </a:t>
            </a:r>
            <a:r>
              <a:rPr lang="en-US" dirty="0"/>
              <a:t>an option meets the requirements of IRC Section 422 (a) and thus qualifies as a qualified/incentive stock option, there are additional tax advantages to the employee.</a:t>
            </a:r>
          </a:p>
          <a:p>
            <a:pPr lvl="1"/>
            <a:r>
              <a:rPr lang="en-US" altLang="en-US" dirty="0" smtClean="0"/>
              <a:t>Case Consideration</a:t>
            </a:r>
          </a:p>
          <a:p>
            <a:pPr lvl="2"/>
            <a:r>
              <a:rPr lang="en-US" altLang="en-US" dirty="0" smtClean="0"/>
              <a:t>Vesting schedules may have an impact on marital portion</a:t>
            </a:r>
          </a:p>
          <a:p>
            <a:pPr lvl="2"/>
            <a:r>
              <a:rPr lang="en-US" altLang="en-US" dirty="0" smtClean="0"/>
              <a:t>Get the actual plan documents</a:t>
            </a:r>
            <a:endParaRPr lang="en-US" altLang="en-US" dirty="0"/>
          </a:p>
        </p:txBody>
      </p:sp>
      <p:sp>
        <p:nvSpPr>
          <p:cNvPr id="6" name="Slide Number Placeholder 5"/>
          <p:cNvSpPr>
            <a:spLocks noGrp="1"/>
          </p:cNvSpPr>
          <p:nvPr>
            <p:ph type="sldNum" sz="quarter" idx="12"/>
          </p:nvPr>
        </p:nvSpPr>
        <p:spPr/>
        <p:txBody>
          <a:bodyPr/>
          <a:lstStyle/>
          <a:p>
            <a:fld id="{75EC7C73-8FD8-4B58-8A25-DB22E8B17399}" type="slidenum">
              <a:rPr lang="en-US" smtClean="0"/>
              <a:pPr/>
              <a:t>10</a:t>
            </a:fld>
            <a:endParaRPr lang="en-US" dirty="0"/>
          </a:p>
        </p:txBody>
      </p:sp>
    </p:spTree>
    <p:extLst>
      <p:ext uri="{BB962C8B-B14F-4D97-AF65-F5344CB8AC3E}">
        <p14:creationId xmlns:p14="http://schemas.microsoft.com/office/powerpoint/2010/main" val="8368638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Stock Options</a:t>
            </a:r>
            <a:endParaRPr lang="en-US" dirty="0"/>
          </a:p>
        </p:txBody>
      </p:sp>
      <p:sp>
        <p:nvSpPr>
          <p:cNvPr id="3" name="Content Placeholder 2"/>
          <p:cNvSpPr>
            <a:spLocks noGrp="1"/>
          </p:cNvSpPr>
          <p:nvPr>
            <p:ph idx="1"/>
          </p:nvPr>
        </p:nvSpPr>
        <p:spPr/>
        <p:txBody>
          <a:bodyPr/>
          <a:lstStyle/>
          <a:p>
            <a:pPr lvl="1"/>
            <a:r>
              <a:rPr lang="en-US" altLang="en-US" dirty="0" smtClean="0"/>
              <a:t>Treatment in a divorce proceeding</a:t>
            </a:r>
          </a:p>
          <a:p>
            <a:pPr lvl="2"/>
            <a:r>
              <a:rPr lang="en-US" altLang="en-US" dirty="0" smtClean="0"/>
              <a:t>Income?</a:t>
            </a:r>
          </a:p>
          <a:p>
            <a:pPr lvl="2"/>
            <a:r>
              <a:rPr lang="en-US" altLang="en-US" dirty="0" smtClean="0"/>
              <a:t>Asset?</a:t>
            </a:r>
          </a:p>
          <a:p>
            <a:pPr lvl="2"/>
            <a:r>
              <a:rPr lang="en-US" altLang="en-US" dirty="0" smtClean="0"/>
              <a:t>Separate v. marital?</a:t>
            </a:r>
          </a:p>
          <a:p>
            <a:pPr lvl="1"/>
            <a:r>
              <a:rPr lang="en-US" altLang="en-US" dirty="0" smtClean="0"/>
              <a:t>Case Consideration</a:t>
            </a:r>
          </a:p>
          <a:p>
            <a:pPr lvl="2"/>
            <a:r>
              <a:rPr lang="en-US" dirty="0" smtClean="0"/>
              <a:t>Fundamentally a legal issue for the courts to determine, lawyers to argue!  Accountants to do the math!</a:t>
            </a:r>
          </a:p>
          <a:p>
            <a:pPr lvl="2"/>
            <a:r>
              <a:rPr lang="en-US" dirty="0" smtClean="0"/>
              <a:t>The </a:t>
            </a:r>
            <a:r>
              <a:rPr lang="en-US" dirty="0"/>
              <a:t>vesting schedule of stock options can have an impact on how much of the option award is marital and/or divisible as property as well as how much of an award is considered income. It is important in assessing stock options to get the plan documents that detail the award of the options, grant prices, strike prices, and expiration of the options. </a:t>
            </a:r>
            <a:endParaRPr lang="en-US" dirty="0"/>
          </a:p>
          <a:p>
            <a:pPr lvl="2"/>
            <a:r>
              <a:rPr lang="en-US" altLang="en-US" dirty="0" smtClean="0"/>
              <a:t>Vesting schedules may have an impact on marital portion</a:t>
            </a:r>
          </a:p>
          <a:p>
            <a:pPr lvl="2"/>
            <a:r>
              <a:rPr lang="en-US" altLang="en-US" dirty="0" smtClean="0"/>
              <a:t>Get the actual plan documents</a:t>
            </a:r>
            <a:endParaRPr lang="en-US" altLang="en-US" dirty="0"/>
          </a:p>
        </p:txBody>
      </p:sp>
      <p:sp>
        <p:nvSpPr>
          <p:cNvPr id="6" name="Slide Number Placeholder 5"/>
          <p:cNvSpPr>
            <a:spLocks noGrp="1"/>
          </p:cNvSpPr>
          <p:nvPr>
            <p:ph type="sldNum" sz="quarter" idx="12"/>
          </p:nvPr>
        </p:nvSpPr>
        <p:spPr/>
        <p:txBody>
          <a:bodyPr/>
          <a:lstStyle/>
          <a:p>
            <a:fld id="{75EC7C73-8FD8-4B58-8A25-DB22E8B17399}" type="slidenum">
              <a:rPr lang="en-US" smtClean="0"/>
              <a:pPr/>
              <a:t>11</a:t>
            </a:fld>
            <a:endParaRPr lang="en-US" dirty="0"/>
          </a:p>
        </p:txBody>
      </p:sp>
    </p:spTree>
    <p:extLst>
      <p:ext uri="{BB962C8B-B14F-4D97-AF65-F5344CB8AC3E}">
        <p14:creationId xmlns:p14="http://schemas.microsoft.com/office/powerpoint/2010/main" val="35567960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Other Share Based Comp</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Stock appreciation rights and phantom stock </a:t>
            </a:r>
            <a:r>
              <a:rPr lang="en-US" dirty="0" smtClean="0"/>
              <a:t>- Compensate </a:t>
            </a:r>
            <a:r>
              <a:rPr lang="en-US" dirty="0"/>
              <a:t>an employee, sometimes without actual stock ownership.  </a:t>
            </a:r>
            <a:endParaRPr lang="en-US" dirty="0" smtClean="0"/>
          </a:p>
          <a:p>
            <a:pPr>
              <a:buFont typeface="Arial" panose="020B0604020202020204" pitchFamily="34" charset="0"/>
              <a:buChar char="•"/>
            </a:pPr>
            <a:r>
              <a:rPr lang="en-US" dirty="0" smtClean="0"/>
              <a:t>Phantom </a:t>
            </a:r>
            <a:r>
              <a:rPr lang="en-US" dirty="0"/>
              <a:t>stock is “cash-settled” so that the employee receives cash usually equal to the difference between the value of the company stock at the time of grant and the value of stock at the time of payment.  </a:t>
            </a:r>
            <a:endParaRPr lang="en-US" dirty="0" smtClean="0"/>
          </a:p>
          <a:p>
            <a:pPr>
              <a:buFont typeface="Arial" panose="020B0604020202020204" pitchFamily="34" charset="0"/>
              <a:buChar char="•"/>
            </a:pPr>
            <a:r>
              <a:rPr lang="en-US" dirty="0" smtClean="0"/>
              <a:t>A </a:t>
            </a:r>
            <a:r>
              <a:rPr lang="en-US" dirty="0"/>
              <a:t>stock appreciation right can be paid out in cash but also in shares.</a:t>
            </a:r>
            <a:endParaRPr lang="en-US" sz="1100" dirty="0"/>
          </a:p>
          <a:p>
            <a:pPr>
              <a:buFont typeface="Arial" panose="020B0604020202020204" pitchFamily="34" charset="0"/>
              <a:buChar char="•"/>
            </a:pPr>
            <a:r>
              <a:rPr lang="en-US" dirty="0"/>
              <a:t>Profit </a:t>
            </a:r>
            <a:r>
              <a:rPr lang="en-US" dirty="0" smtClean="0"/>
              <a:t>Interests</a:t>
            </a:r>
          </a:p>
          <a:p>
            <a:pPr lvl="1">
              <a:buFont typeface="Arial" panose="020B0604020202020204" pitchFamily="34" charset="0"/>
              <a:buChar char="•"/>
            </a:pPr>
            <a:r>
              <a:rPr lang="en-US" dirty="0" smtClean="0"/>
              <a:t>Profit </a:t>
            </a:r>
            <a:r>
              <a:rPr lang="en-US" dirty="0"/>
              <a:t>interests can be very broadly designed and may include a share of income or even a share of a sale of the company. </a:t>
            </a:r>
            <a:endParaRPr lang="en-US" dirty="0" smtClean="0"/>
          </a:p>
          <a:p>
            <a:pPr lvl="1">
              <a:buFont typeface="Arial" panose="020B0604020202020204" pitchFamily="34" charset="0"/>
              <a:buChar char="•"/>
            </a:pPr>
            <a:r>
              <a:rPr lang="en-US" dirty="0" smtClean="0"/>
              <a:t>Profit </a:t>
            </a:r>
            <a:r>
              <a:rPr lang="en-US" dirty="0"/>
              <a:t>interests are often simply identified as anything that is not a capital </a:t>
            </a:r>
            <a:r>
              <a:rPr lang="en-US" dirty="0" smtClean="0"/>
              <a:t>interest</a:t>
            </a:r>
          </a:p>
          <a:p>
            <a:pPr>
              <a:buFont typeface="Arial" panose="020B0604020202020204" pitchFamily="34" charset="0"/>
              <a:buChar char="•"/>
            </a:pPr>
            <a:r>
              <a:rPr lang="en-US" dirty="0" smtClean="0"/>
              <a:t>Phantom stock is “cash-settled” so that the employee receives cash usually equal to the difference between the value of the company stock at the time of grant and the value of stock at the time of payment</a:t>
            </a:r>
          </a:p>
          <a:p>
            <a:pPr lvl="1">
              <a:buFont typeface="Arial" panose="020B0604020202020204" pitchFamily="34" charset="0"/>
              <a:buChar char="•"/>
            </a:pPr>
            <a:r>
              <a:rPr lang="en-US" altLang="en-US" dirty="0" smtClean="0"/>
              <a:t>Can be paid in cash or shares</a:t>
            </a:r>
          </a:p>
          <a:p>
            <a:pPr>
              <a:buFont typeface="Arial" panose="020B0604020202020204" pitchFamily="34" charset="0"/>
              <a:buChar char="•"/>
            </a:pPr>
            <a:r>
              <a:rPr lang="en-US" altLang="en-US" dirty="0" smtClean="0"/>
              <a:t>Case Considerations </a:t>
            </a:r>
          </a:p>
          <a:p>
            <a:pPr lvl="1">
              <a:buFont typeface="Arial" panose="020B0604020202020204" pitchFamily="34" charset="0"/>
              <a:buChar char="•"/>
            </a:pPr>
            <a:r>
              <a:rPr lang="en-US" altLang="en-US" dirty="0" smtClean="0"/>
              <a:t>Whether compensation is awarded for past or future retention may impact how much is marital</a:t>
            </a:r>
          </a:p>
          <a:p>
            <a:pPr lvl="1">
              <a:buFont typeface="Arial" panose="020B0604020202020204" pitchFamily="34" charset="0"/>
              <a:buChar char="•"/>
            </a:pPr>
            <a:r>
              <a:rPr lang="en-US" altLang="en-US" dirty="0" smtClean="0"/>
              <a:t>Review plan documents</a:t>
            </a:r>
          </a:p>
          <a:p>
            <a:pPr lvl="3"/>
            <a:endParaRPr lang="en-US" altLang="en-US" dirty="0"/>
          </a:p>
        </p:txBody>
      </p:sp>
      <p:sp>
        <p:nvSpPr>
          <p:cNvPr id="6" name="Slide Number Placeholder 5"/>
          <p:cNvSpPr>
            <a:spLocks noGrp="1"/>
          </p:cNvSpPr>
          <p:nvPr>
            <p:ph type="sldNum" sz="quarter" idx="12"/>
          </p:nvPr>
        </p:nvSpPr>
        <p:spPr/>
        <p:txBody>
          <a:bodyPr/>
          <a:lstStyle/>
          <a:p>
            <a:fld id="{75EC7C73-8FD8-4B58-8A25-DB22E8B17399}" type="slidenum">
              <a:rPr lang="en-US" smtClean="0"/>
              <a:pPr/>
              <a:t>12</a:t>
            </a:fld>
            <a:endParaRPr lang="en-US" dirty="0"/>
          </a:p>
        </p:txBody>
      </p:sp>
    </p:spTree>
    <p:extLst>
      <p:ext uri="{BB962C8B-B14F-4D97-AF65-F5344CB8AC3E}">
        <p14:creationId xmlns:p14="http://schemas.microsoft.com/office/powerpoint/2010/main" val="10318183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Benefits</a:t>
            </a:r>
            <a:endParaRPr lang="en-US" dirty="0"/>
          </a:p>
        </p:txBody>
      </p:sp>
      <p:sp>
        <p:nvSpPr>
          <p:cNvPr id="3" name="Content Placeholder 2"/>
          <p:cNvSpPr>
            <a:spLocks noGrp="1"/>
          </p:cNvSpPr>
          <p:nvPr>
            <p:ph idx="1"/>
          </p:nvPr>
        </p:nvSpPr>
        <p:spPr/>
        <p:txBody>
          <a:bodyPr/>
          <a:lstStyle/>
          <a:p>
            <a:pPr lvl="1"/>
            <a:r>
              <a:rPr lang="en-US" altLang="en-US" dirty="0" smtClean="0"/>
              <a:t>Some executives receive benefits that should be considered part of income if they more closely resemble income</a:t>
            </a:r>
          </a:p>
          <a:p>
            <a:pPr lvl="2"/>
            <a:r>
              <a:rPr lang="en-US" altLang="en-US" dirty="0" smtClean="0"/>
              <a:t>Vehicles - </a:t>
            </a:r>
            <a:r>
              <a:rPr lang="en-US" dirty="0"/>
              <a:t>While many employees do use their vehicle for business use, it is rare that an employee will use a vehicle 100% for business use and not have some personal use.  Note that commuting miles (to and from the main place of work) are considered personal use miles.  If an employee has their entire vehicle, gas, insurance, and other related expenses paid by the company with no personal use of the vehicle attributed to them on their W-2 that may constitute additional income. </a:t>
            </a:r>
            <a:endParaRPr lang="en-US" altLang="en-US" dirty="0" smtClean="0"/>
          </a:p>
          <a:p>
            <a:pPr lvl="2"/>
            <a:r>
              <a:rPr lang="en-US" altLang="en-US" dirty="0" smtClean="0"/>
              <a:t>Insurance - </a:t>
            </a:r>
            <a:r>
              <a:rPr lang="en-US" dirty="0"/>
              <a:t>An individual may have employee-paid life, health, disability or other insurance that could be premium benefits as compared to other employees. </a:t>
            </a:r>
            <a:endParaRPr lang="en-US" altLang="en-US" dirty="0" smtClean="0"/>
          </a:p>
          <a:p>
            <a:pPr lvl="2"/>
            <a:r>
              <a:rPr lang="en-US" altLang="en-US" dirty="0" smtClean="0"/>
              <a:t>Use of vacation homes, tickets, country, clubs etc.. - </a:t>
            </a:r>
            <a:r>
              <a:rPr lang="en-US" dirty="0"/>
              <a:t>If an employee has access to, and use of, corporate benefits such as vacation homes, tickets to events, country club access, private plane, etc… the value of these benefits may need to be considered when determining income.</a:t>
            </a:r>
            <a:endParaRPr lang="en-US" altLang="en-US" dirty="0" smtClean="0"/>
          </a:p>
          <a:p>
            <a:pPr lvl="1"/>
            <a:r>
              <a:rPr lang="en-US" altLang="en-US" dirty="0" smtClean="0"/>
              <a:t>Case consideration</a:t>
            </a:r>
          </a:p>
          <a:p>
            <a:pPr lvl="2"/>
            <a:r>
              <a:rPr lang="en-US" altLang="en-US" dirty="0" smtClean="0"/>
              <a:t>Value can be estimated and then potentially added back to income</a:t>
            </a:r>
          </a:p>
          <a:p>
            <a:pPr lvl="3"/>
            <a:endParaRPr lang="en-US" altLang="en-US" dirty="0"/>
          </a:p>
        </p:txBody>
      </p:sp>
      <p:sp>
        <p:nvSpPr>
          <p:cNvPr id="6" name="Slide Number Placeholder 5"/>
          <p:cNvSpPr>
            <a:spLocks noGrp="1"/>
          </p:cNvSpPr>
          <p:nvPr>
            <p:ph type="sldNum" sz="quarter" idx="12"/>
          </p:nvPr>
        </p:nvSpPr>
        <p:spPr/>
        <p:txBody>
          <a:bodyPr/>
          <a:lstStyle/>
          <a:p>
            <a:fld id="{75EC7C73-8FD8-4B58-8A25-DB22E8B17399}" type="slidenum">
              <a:rPr lang="en-US" smtClean="0"/>
              <a:pPr/>
              <a:t>13</a:t>
            </a:fld>
            <a:endParaRPr lang="en-US" dirty="0"/>
          </a:p>
        </p:txBody>
      </p:sp>
    </p:spTree>
    <p:extLst>
      <p:ext uri="{BB962C8B-B14F-4D97-AF65-F5344CB8AC3E}">
        <p14:creationId xmlns:p14="http://schemas.microsoft.com/office/powerpoint/2010/main" val="970198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Case Study</a:t>
            </a:r>
            <a:endParaRPr lang="en-US" dirty="0"/>
          </a:p>
        </p:txBody>
      </p:sp>
      <p:sp>
        <p:nvSpPr>
          <p:cNvPr id="4" name="Slide Number Placeholder 3"/>
          <p:cNvSpPr>
            <a:spLocks noGrp="1"/>
          </p:cNvSpPr>
          <p:nvPr>
            <p:ph type="sldNum" sz="quarter" idx="4294967295"/>
          </p:nvPr>
        </p:nvSpPr>
        <p:spPr>
          <a:xfrm>
            <a:off x="8686800" y="533400"/>
            <a:ext cx="457200" cy="228600"/>
          </a:xfrm>
        </p:spPr>
        <p:txBody>
          <a:bodyPr/>
          <a:lstStyle/>
          <a:p>
            <a:fld id="{75EC7C73-8FD8-4B58-8A25-DB22E8B17399}" type="slidenum">
              <a:rPr lang="en-US" smtClean="0"/>
              <a:pPr/>
              <a:t>14</a:t>
            </a:fld>
            <a:endParaRPr lang="en-US" dirty="0"/>
          </a:p>
        </p:txBody>
      </p:sp>
    </p:spTree>
    <p:extLst>
      <p:ext uri="{BB962C8B-B14F-4D97-AF65-F5344CB8AC3E}">
        <p14:creationId xmlns:p14="http://schemas.microsoft.com/office/powerpoint/2010/main" val="79041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Case Study – RSU Division</a:t>
            </a:r>
            <a:endParaRPr lang="en-US" dirty="0"/>
          </a:p>
        </p:txBody>
      </p:sp>
      <p:sp>
        <p:nvSpPr>
          <p:cNvPr id="8" name="Content Placeholder 2"/>
          <p:cNvSpPr>
            <a:spLocks noGrp="1"/>
          </p:cNvSpPr>
          <p:nvPr>
            <p:ph idx="1"/>
          </p:nvPr>
        </p:nvSpPr>
        <p:spPr/>
        <p:txBody>
          <a:bodyPr/>
          <a:lstStyle/>
          <a:p>
            <a:pPr lvl="1"/>
            <a:r>
              <a:rPr lang="en-US" altLang="en-US" smtClean="0"/>
              <a:t>Individual with 3 tranches of restricted stock units at least partially unvested as of the calculation date</a:t>
            </a:r>
          </a:p>
          <a:p>
            <a:pPr lvl="1"/>
            <a:r>
              <a:rPr lang="en-US" altLang="en-US" smtClean="0"/>
              <a:t>3 year vesting period for all RSUs – vesting 1/3 in each of the 3 years</a:t>
            </a:r>
          </a:p>
          <a:p>
            <a:pPr lvl="1"/>
            <a:r>
              <a:rPr lang="en-US" altLang="en-US" smtClean="0"/>
              <a:t>Grant Dates</a:t>
            </a:r>
          </a:p>
          <a:p>
            <a:pPr lvl="2"/>
            <a:r>
              <a:rPr lang="en-US" altLang="en-US" smtClean="0"/>
              <a:t>December 31, 2018 – 1,000 shares</a:t>
            </a:r>
          </a:p>
          <a:p>
            <a:pPr lvl="2"/>
            <a:r>
              <a:rPr lang="en-US" altLang="en-US" smtClean="0"/>
              <a:t>December 31, 2019 – 2,000 shares</a:t>
            </a:r>
          </a:p>
          <a:p>
            <a:pPr lvl="2"/>
            <a:r>
              <a:rPr lang="en-US" altLang="en-US" smtClean="0"/>
              <a:t>December 31, 2020 – 7,500 shares</a:t>
            </a:r>
          </a:p>
          <a:p>
            <a:pPr lvl="1"/>
            <a:r>
              <a:rPr lang="en-US" altLang="en-US" smtClean="0"/>
              <a:t>Determining separate property interest as of June 30, 2021</a:t>
            </a:r>
          </a:p>
          <a:p>
            <a:pPr lvl="3"/>
            <a:endParaRPr lang="en-US" altLang="en-US" dirty="0"/>
          </a:p>
        </p:txBody>
      </p:sp>
      <p:sp>
        <p:nvSpPr>
          <p:cNvPr id="6" name="Slide Number Placeholder 5"/>
          <p:cNvSpPr>
            <a:spLocks noGrp="1"/>
          </p:cNvSpPr>
          <p:nvPr>
            <p:ph type="sldNum" sz="quarter" idx="12"/>
          </p:nvPr>
        </p:nvSpPr>
        <p:spPr/>
        <p:txBody>
          <a:bodyPr/>
          <a:lstStyle/>
          <a:p>
            <a:fld id="{75EC7C73-8FD8-4B58-8A25-DB22E8B17399}" type="slidenum">
              <a:rPr lang="en-US" smtClean="0"/>
              <a:pPr/>
              <a:t>15</a:t>
            </a:fld>
            <a:endParaRPr lang="en-US" dirty="0"/>
          </a:p>
        </p:txBody>
      </p:sp>
    </p:spTree>
    <p:extLst>
      <p:ext uri="{BB962C8B-B14F-4D97-AF65-F5344CB8AC3E}">
        <p14:creationId xmlns:p14="http://schemas.microsoft.com/office/powerpoint/2010/main" val="37584311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000" dirty="0" smtClean="0">
                <a:solidFill>
                  <a:srgbClr val="69BE28"/>
                </a:solidFill>
              </a:rPr>
              <a:t>Case Study – </a:t>
            </a:r>
            <a:r>
              <a:rPr lang="en-US" altLang="en-US" sz="2000" dirty="0" err="1" smtClean="0">
                <a:solidFill>
                  <a:srgbClr val="69BE28"/>
                </a:solidFill>
              </a:rPr>
              <a:t>RSU</a:t>
            </a:r>
            <a:r>
              <a:rPr lang="en-US" altLang="en-US" sz="2000" dirty="0" smtClean="0">
                <a:solidFill>
                  <a:srgbClr val="69BE28"/>
                </a:solidFill>
              </a:rPr>
              <a:t> Division</a:t>
            </a:r>
            <a:endParaRPr lang="en-US" sz="2000" dirty="0"/>
          </a:p>
        </p:txBody>
      </p:sp>
      <p:sp>
        <p:nvSpPr>
          <p:cNvPr id="6" name="Slide Number Placeholder 5"/>
          <p:cNvSpPr>
            <a:spLocks noGrp="1"/>
          </p:cNvSpPr>
          <p:nvPr>
            <p:ph type="sldNum" sz="quarter" idx="12"/>
          </p:nvPr>
        </p:nvSpPr>
        <p:spPr/>
        <p:txBody>
          <a:bodyPr/>
          <a:lstStyle/>
          <a:p>
            <a:fld id="{75EC7C73-8FD8-4B58-8A25-DB22E8B17399}" type="slidenum">
              <a:rPr lang="en-US" smtClean="0"/>
              <a:pPr/>
              <a:t>16</a:t>
            </a:fld>
            <a:endParaRPr lang="en-US" dirty="0"/>
          </a:p>
        </p:txBody>
      </p:sp>
      <p:sp>
        <p:nvSpPr>
          <p:cNvPr id="9" name="Footer Placeholder 4"/>
          <p:cNvSpPr>
            <a:spLocks noGrp="1"/>
          </p:cNvSpPr>
          <p:nvPr>
            <p:ph type="ftr" sz="quarter" idx="4294967295"/>
          </p:nvPr>
        </p:nvSpPr>
        <p:spPr>
          <a:xfrm>
            <a:off x="2446020" y="6477000"/>
            <a:ext cx="4404360" cy="228600"/>
          </a:xfrm>
          <a:prstGeom prst="rect">
            <a:avLst/>
          </a:prstGeom>
        </p:spPr>
        <p:txBody>
          <a:bodyPr/>
          <a:lstStyle>
            <a:lvl1pPr>
              <a:defRPr sz="900">
                <a:solidFill>
                  <a:srgbClr val="004165"/>
                </a:solidFill>
              </a:defRPr>
            </a:lvl1pPr>
          </a:lstStyle>
          <a:p>
            <a:r>
              <a:rPr lang="en-US" dirty="0"/>
              <a:t>Executive Compensation – </a:t>
            </a:r>
            <a:r>
              <a:rPr lang="en-US" dirty="0" err="1"/>
              <a:t>RSUs</a:t>
            </a:r>
            <a:r>
              <a:rPr lang="en-US" dirty="0"/>
              <a:t>, Deferred Comp Plans, and Options, Oh My!</a:t>
            </a:r>
          </a:p>
        </p:txBody>
      </p:sp>
      <p:pic>
        <p:nvPicPr>
          <p:cNvPr id="3" name="Picture 2"/>
          <p:cNvPicPr>
            <a:picLocks noChangeAspect="1"/>
          </p:cNvPicPr>
          <p:nvPr/>
        </p:nvPicPr>
        <p:blipFill>
          <a:blip r:embed="rId3"/>
          <a:stretch>
            <a:fillRect/>
          </a:stretch>
        </p:blipFill>
        <p:spPr>
          <a:xfrm>
            <a:off x="152400" y="1676400"/>
            <a:ext cx="8714852" cy="2305558"/>
          </a:xfrm>
          <a:prstGeom prst="rect">
            <a:avLst/>
          </a:prstGeom>
        </p:spPr>
      </p:pic>
    </p:spTree>
    <p:extLst>
      <p:ext uri="{BB962C8B-B14F-4D97-AF65-F5344CB8AC3E}">
        <p14:creationId xmlns:p14="http://schemas.microsoft.com/office/powerpoint/2010/main" val="2839834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Case Study – PSU Division</a:t>
            </a:r>
            <a:endParaRPr lang="en-US" dirty="0"/>
          </a:p>
        </p:txBody>
      </p:sp>
      <p:sp>
        <p:nvSpPr>
          <p:cNvPr id="8" name="Content Placeholder 2"/>
          <p:cNvSpPr>
            <a:spLocks noGrp="1"/>
          </p:cNvSpPr>
          <p:nvPr>
            <p:ph idx="1"/>
          </p:nvPr>
        </p:nvSpPr>
        <p:spPr/>
        <p:txBody>
          <a:bodyPr/>
          <a:lstStyle/>
          <a:p>
            <a:pPr lvl="1"/>
            <a:r>
              <a:rPr lang="en-US" altLang="en-US" smtClean="0"/>
              <a:t>Individual with 4 tranches of performance stock units at least partially unvested as of the calculation date</a:t>
            </a:r>
          </a:p>
          <a:p>
            <a:pPr lvl="1"/>
            <a:r>
              <a:rPr lang="en-US" altLang="en-US" smtClean="0"/>
              <a:t>3 year vesting period for all PSUs – not vesting until the end of the 3rd year</a:t>
            </a:r>
          </a:p>
          <a:p>
            <a:pPr lvl="1"/>
            <a:r>
              <a:rPr lang="en-US" altLang="en-US" smtClean="0"/>
              <a:t>Grant Dates</a:t>
            </a:r>
          </a:p>
          <a:p>
            <a:pPr lvl="2"/>
            <a:r>
              <a:rPr lang="en-US" altLang="en-US" smtClean="0"/>
              <a:t>December 31, 2018 – 2,500 shares</a:t>
            </a:r>
          </a:p>
          <a:p>
            <a:pPr lvl="2"/>
            <a:r>
              <a:rPr lang="en-US" altLang="en-US" smtClean="0"/>
              <a:t>December 31, 2019 – 3,000 shares</a:t>
            </a:r>
          </a:p>
          <a:p>
            <a:pPr lvl="2"/>
            <a:r>
              <a:rPr lang="en-US" altLang="en-US" smtClean="0"/>
              <a:t>December 31, 2020 – 8,000 shares</a:t>
            </a:r>
          </a:p>
          <a:p>
            <a:pPr lvl="2"/>
            <a:r>
              <a:rPr lang="en-US" altLang="en-US" smtClean="0"/>
              <a:t>March 30, 2021 – 12,000 shares</a:t>
            </a:r>
          </a:p>
          <a:p>
            <a:pPr lvl="1"/>
            <a:r>
              <a:rPr lang="en-US" altLang="en-US" smtClean="0"/>
              <a:t>Determining separate property interest as of June 30, 2021</a:t>
            </a:r>
          </a:p>
          <a:p>
            <a:pPr lvl="3"/>
            <a:endParaRPr lang="en-US" altLang="en-US" dirty="0"/>
          </a:p>
        </p:txBody>
      </p:sp>
      <p:sp>
        <p:nvSpPr>
          <p:cNvPr id="6" name="Slide Number Placeholder 5"/>
          <p:cNvSpPr>
            <a:spLocks noGrp="1"/>
          </p:cNvSpPr>
          <p:nvPr>
            <p:ph type="sldNum" sz="quarter" idx="12"/>
          </p:nvPr>
        </p:nvSpPr>
        <p:spPr/>
        <p:txBody>
          <a:bodyPr/>
          <a:lstStyle/>
          <a:p>
            <a:fld id="{75EC7C73-8FD8-4B58-8A25-DB22E8B17399}" type="slidenum">
              <a:rPr lang="en-US" smtClean="0"/>
              <a:pPr/>
              <a:t>17</a:t>
            </a:fld>
            <a:endParaRPr lang="en-US" dirty="0"/>
          </a:p>
        </p:txBody>
      </p:sp>
      <p:sp>
        <p:nvSpPr>
          <p:cNvPr id="9" name="Footer Placeholder 4"/>
          <p:cNvSpPr>
            <a:spLocks noGrp="1"/>
          </p:cNvSpPr>
          <p:nvPr>
            <p:ph type="ftr" sz="quarter" idx="4294967295"/>
          </p:nvPr>
        </p:nvSpPr>
        <p:spPr>
          <a:xfrm>
            <a:off x="4740275" y="6477000"/>
            <a:ext cx="4403725" cy="228600"/>
          </a:xfrm>
          <a:prstGeom prst="rect">
            <a:avLst/>
          </a:prstGeom>
        </p:spPr>
        <p:txBody>
          <a:bodyPr/>
          <a:lstStyle>
            <a:lvl1pPr>
              <a:defRPr sz="900">
                <a:solidFill>
                  <a:srgbClr val="004165"/>
                </a:solidFill>
              </a:defRPr>
            </a:lvl1pPr>
          </a:lstStyle>
          <a:p>
            <a:r>
              <a:rPr lang="en-US" dirty="0"/>
              <a:t>Executive Compensation – </a:t>
            </a:r>
            <a:r>
              <a:rPr lang="en-US" dirty="0" err="1"/>
              <a:t>RSUs</a:t>
            </a:r>
            <a:r>
              <a:rPr lang="en-US" dirty="0"/>
              <a:t>, Deferred Comp Plans, and Options, Oh My!</a:t>
            </a:r>
          </a:p>
        </p:txBody>
      </p:sp>
    </p:spTree>
    <p:extLst>
      <p:ext uri="{BB962C8B-B14F-4D97-AF65-F5344CB8AC3E}">
        <p14:creationId xmlns:p14="http://schemas.microsoft.com/office/powerpoint/2010/main" val="37756862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000" dirty="0" smtClean="0">
                <a:solidFill>
                  <a:srgbClr val="69BE28"/>
                </a:solidFill>
              </a:rPr>
              <a:t>Case Study – PSU Division</a:t>
            </a:r>
            <a:endParaRPr lang="en-US" sz="2000" dirty="0"/>
          </a:p>
        </p:txBody>
      </p:sp>
      <p:sp>
        <p:nvSpPr>
          <p:cNvPr id="6" name="Slide Number Placeholder 5"/>
          <p:cNvSpPr>
            <a:spLocks noGrp="1"/>
          </p:cNvSpPr>
          <p:nvPr>
            <p:ph type="sldNum" sz="quarter" idx="12"/>
          </p:nvPr>
        </p:nvSpPr>
        <p:spPr/>
        <p:txBody>
          <a:bodyPr/>
          <a:lstStyle/>
          <a:p>
            <a:fld id="{75EC7C73-8FD8-4B58-8A25-DB22E8B17399}" type="slidenum">
              <a:rPr lang="en-US" smtClean="0"/>
              <a:pPr/>
              <a:t>18</a:t>
            </a:fld>
            <a:endParaRPr lang="en-US" dirty="0"/>
          </a:p>
        </p:txBody>
      </p:sp>
      <p:sp>
        <p:nvSpPr>
          <p:cNvPr id="9" name="Footer Placeholder 4"/>
          <p:cNvSpPr>
            <a:spLocks noGrp="1"/>
          </p:cNvSpPr>
          <p:nvPr>
            <p:ph type="ftr" sz="quarter" idx="4294967295"/>
          </p:nvPr>
        </p:nvSpPr>
        <p:spPr>
          <a:xfrm>
            <a:off x="2446020" y="6477000"/>
            <a:ext cx="4404360" cy="228600"/>
          </a:xfrm>
          <a:prstGeom prst="rect">
            <a:avLst/>
          </a:prstGeom>
        </p:spPr>
        <p:txBody>
          <a:bodyPr/>
          <a:lstStyle>
            <a:lvl1pPr>
              <a:defRPr sz="900">
                <a:solidFill>
                  <a:srgbClr val="004165"/>
                </a:solidFill>
              </a:defRPr>
            </a:lvl1pPr>
          </a:lstStyle>
          <a:p>
            <a:r>
              <a:rPr lang="en-US" dirty="0"/>
              <a:t>Executive </a:t>
            </a:r>
            <a:r>
              <a:rPr lang="en-US" dirty="0" err="1" smtClean="0"/>
              <a:t>Cmpensation</a:t>
            </a:r>
            <a:r>
              <a:rPr lang="en-US" dirty="0" smtClean="0"/>
              <a:t> </a:t>
            </a:r>
            <a:r>
              <a:rPr lang="en-US" dirty="0"/>
              <a:t>– RSUs, Deferred Comp Plans, and Options, Oh My!</a:t>
            </a:r>
          </a:p>
        </p:txBody>
      </p:sp>
      <p:pic>
        <p:nvPicPr>
          <p:cNvPr id="4" name="Picture 3"/>
          <p:cNvPicPr>
            <a:picLocks noChangeAspect="1"/>
          </p:cNvPicPr>
          <p:nvPr/>
        </p:nvPicPr>
        <p:blipFill>
          <a:blip r:embed="rId3"/>
          <a:stretch>
            <a:fillRect/>
          </a:stretch>
        </p:blipFill>
        <p:spPr>
          <a:xfrm>
            <a:off x="891377" y="1752600"/>
            <a:ext cx="7513645" cy="1970978"/>
          </a:xfrm>
          <a:prstGeom prst="rect">
            <a:avLst/>
          </a:prstGeom>
        </p:spPr>
      </p:pic>
    </p:spTree>
    <p:extLst>
      <p:ext uri="{BB962C8B-B14F-4D97-AF65-F5344CB8AC3E}">
        <p14:creationId xmlns:p14="http://schemas.microsoft.com/office/powerpoint/2010/main" val="25262653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What Constitutes Income</a:t>
            </a:r>
            <a:endParaRPr lang="en-US" dirty="0"/>
          </a:p>
        </p:txBody>
      </p:sp>
      <p:sp>
        <p:nvSpPr>
          <p:cNvPr id="3" name="Content Placeholder 2"/>
          <p:cNvSpPr>
            <a:spLocks noGrp="1"/>
          </p:cNvSpPr>
          <p:nvPr>
            <p:ph idx="1"/>
          </p:nvPr>
        </p:nvSpPr>
        <p:spPr/>
        <p:txBody>
          <a:bodyPr/>
          <a:lstStyle/>
          <a:p>
            <a:pPr marL="0" lvl="1" indent="0">
              <a:buNone/>
            </a:pPr>
            <a:r>
              <a:rPr lang="en-US" altLang="en-US" dirty="0" smtClean="0"/>
              <a:t>Gross income means all income from whatever source derived, including (but not limited to) the following items:</a:t>
            </a:r>
            <a:endParaRPr lang="en-US" altLang="en-US" dirty="0" smtClean="0"/>
          </a:p>
        </p:txBody>
      </p:sp>
      <p:sp>
        <p:nvSpPr>
          <p:cNvPr id="6" name="Slide Number Placeholder 5"/>
          <p:cNvSpPr>
            <a:spLocks noGrp="1"/>
          </p:cNvSpPr>
          <p:nvPr>
            <p:ph type="sldNum" sz="quarter" idx="12"/>
          </p:nvPr>
        </p:nvSpPr>
        <p:spPr/>
        <p:txBody>
          <a:bodyPr/>
          <a:lstStyle/>
          <a:p>
            <a:fld id="{75EC7C73-8FD8-4B58-8A25-DB22E8B17399}" type="slidenum">
              <a:rPr lang="en-US" smtClean="0"/>
              <a:pPr/>
              <a:t>1</a:t>
            </a:fld>
            <a:endParaRPr lang="en-US" dirty="0"/>
          </a:p>
        </p:txBody>
      </p:sp>
      <p:sp>
        <p:nvSpPr>
          <p:cNvPr id="7" name="Content Placeholder 2"/>
          <p:cNvSpPr txBox="1">
            <a:spLocks/>
          </p:cNvSpPr>
          <p:nvPr/>
        </p:nvSpPr>
        <p:spPr bwMode="auto">
          <a:xfrm>
            <a:off x="748364" y="1981200"/>
            <a:ext cx="77724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2" anchor="t" anchorCtr="0" compatLnSpc="1">
            <a:prstTxWarp prst="textNoShape">
              <a:avLst/>
            </a:prstTxWarp>
          </a:bodyPr>
          <a:lstStyle>
            <a:lvl1pPr marL="342900" indent="-342900" algn="l" rtl="0" eaLnBrk="0" fontAlgn="base" hangingPunct="0">
              <a:lnSpc>
                <a:spcPts val="1400"/>
              </a:lnSpc>
              <a:spcBef>
                <a:spcPts val="1000"/>
              </a:spcBef>
              <a:spcAft>
                <a:spcPct val="0"/>
              </a:spcAft>
              <a:defRPr sz="1200">
                <a:solidFill>
                  <a:srgbClr val="004165"/>
                </a:solidFill>
                <a:latin typeface="+mn-lt"/>
                <a:ea typeface="+mn-ea"/>
                <a:cs typeface="+mn-cs"/>
              </a:defRPr>
            </a:lvl1pPr>
            <a:lvl2pPr marL="803275" indent="-342900" algn="l" rtl="0" eaLnBrk="0" fontAlgn="base" hangingPunct="0">
              <a:lnSpc>
                <a:spcPts val="1400"/>
              </a:lnSpc>
              <a:spcBef>
                <a:spcPts val="1000"/>
              </a:spcBef>
              <a:spcAft>
                <a:spcPct val="0"/>
              </a:spcAft>
              <a:buChar char="•"/>
              <a:defRPr sz="1200">
                <a:solidFill>
                  <a:srgbClr val="004165"/>
                </a:solidFill>
                <a:latin typeface="+mn-lt"/>
              </a:defRPr>
            </a:lvl2pPr>
            <a:lvl3pPr marL="1260475" indent="-342900" algn="l" rtl="0" eaLnBrk="0" fontAlgn="base" hangingPunct="0">
              <a:lnSpc>
                <a:spcPts val="1400"/>
              </a:lnSpc>
              <a:spcBef>
                <a:spcPts val="1000"/>
              </a:spcBef>
              <a:spcAft>
                <a:spcPct val="0"/>
              </a:spcAft>
              <a:buFont typeface="Times" pitchFamily="1" charset="0"/>
              <a:buChar char="•"/>
              <a:defRPr sz="1200">
                <a:solidFill>
                  <a:srgbClr val="004165"/>
                </a:solidFill>
                <a:latin typeface="+mn-lt"/>
              </a:defRPr>
            </a:lvl3pPr>
            <a:lvl4pPr marL="1717675" indent="-342900" algn="l" rtl="0" eaLnBrk="0" fontAlgn="base" hangingPunct="0">
              <a:lnSpc>
                <a:spcPts val="1400"/>
              </a:lnSpc>
              <a:spcBef>
                <a:spcPts val="1000"/>
              </a:spcBef>
              <a:spcAft>
                <a:spcPct val="0"/>
              </a:spcAft>
              <a:buChar char="•"/>
              <a:defRPr sz="1200">
                <a:solidFill>
                  <a:srgbClr val="004165"/>
                </a:solidFill>
                <a:latin typeface="+mn-lt"/>
              </a:defRPr>
            </a:lvl4pPr>
            <a:lvl5pPr marL="2174875" indent="-342900" algn="l" rtl="0" eaLnBrk="0" fontAlgn="base" hangingPunct="0">
              <a:lnSpc>
                <a:spcPts val="1400"/>
              </a:lnSpc>
              <a:spcBef>
                <a:spcPts val="1000"/>
              </a:spcBef>
              <a:spcAft>
                <a:spcPct val="0"/>
              </a:spcAft>
              <a:buFont typeface="Times" pitchFamily="1" charset="0"/>
              <a:buChar char="•"/>
              <a:defRPr sz="1200">
                <a:solidFill>
                  <a:srgbClr val="004165"/>
                </a:solidFill>
                <a:latin typeface="+mn-lt"/>
              </a:defRPr>
            </a:lvl5pPr>
            <a:lvl6pPr marL="2632075" indent="-342900" algn="l" rtl="0" fontAlgn="base">
              <a:lnSpc>
                <a:spcPts val="1400"/>
              </a:lnSpc>
              <a:spcBef>
                <a:spcPts val="1000"/>
              </a:spcBef>
              <a:spcAft>
                <a:spcPct val="0"/>
              </a:spcAft>
              <a:buFont typeface="Times" pitchFamily="1" charset="0"/>
              <a:buChar char="•"/>
              <a:defRPr sz="1200">
                <a:solidFill>
                  <a:srgbClr val="095473"/>
                </a:solidFill>
                <a:latin typeface="+mn-lt"/>
              </a:defRPr>
            </a:lvl6pPr>
            <a:lvl7pPr marL="3089275" indent="-342900" algn="l" rtl="0" fontAlgn="base">
              <a:lnSpc>
                <a:spcPts val="1400"/>
              </a:lnSpc>
              <a:spcBef>
                <a:spcPts val="1000"/>
              </a:spcBef>
              <a:spcAft>
                <a:spcPct val="0"/>
              </a:spcAft>
              <a:buFont typeface="Times" pitchFamily="1" charset="0"/>
              <a:buChar char="•"/>
              <a:defRPr sz="1200">
                <a:solidFill>
                  <a:srgbClr val="095473"/>
                </a:solidFill>
                <a:latin typeface="+mn-lt"/>
              </a:defRPr>
            </a:lvl7pPr>
            <a:lvl8pPr marL="3546475" indent="-342900" algn="l" rtl="0" fontAlgn="base">
              <a:lnSpc>
                <a:spcPts val="1400"/>
              </a:lnSpc>
              <a:spcBef>
                <a:spcPts val="1000"/>
              </a:spcBef>
              <a:spcAft>
                <a:spcPct val="0"/>
              </a:spcAft>
              <a:buFont typeface="Times" pitchFamily="1" charset="0"/>
              <a:buChar char="•"/>
              <a:defRPr sz="1200">
                <a:solidFill>
                  <a:srgbClr val="095473"/>
                </a:solidFill>
                <a:latin typeface="+mn-lt"/>
              </a:defRPr>
            </a:lvl8pPr>
            <a:lvl9pPr marL="4003675" indent="-342900" algn="l" rtl="0" fontAlgn="base">
              <a:lnSpc>
                <a:spcPts val="1400"/>
              </a:lnSpc>
              <a:spcBef>
                <a:spcPts val="1000"/>
              </a:spcBef>
              <a:spcAft>
                <a:spcPct val="0"/>
              </a:spcAft>
              <a:buFont typeface="Times" pitchFamily="1" charset="0"/>
              <a:buChar char="•"/>
              <a:defRPr sz="1200">
                <a:solidFill>
                  <a:srgbClr val="095473"/>
                </a:solidFill>
                <a:latin typeface="+mn-lt"/>
              </a:defRPr>
            </a:lvl9pPr>
          </a:lstStyle>
          <a:p>
            <a:pPr marL="457200" lvl="1" indent="-285750" eaLnBrk="1" hangingPunct="1">
              <a:lnSpc>
                <a:spcPct val="100000"/>
              </a:lnSpc>
              <a:spcBef>
                <a:spcPts val="1200"/>
              </a:spcBef>
            </a:pPr>
            <a:r>
              <a:rPr lang="en-US" altLang="en-US" kern="0" dirty="0" smtClean="0"/>
              <a:t>Compensation for services, including fees, commissions, fringe benefits, and similar items</a:t>
            </a:r>
          </a:p>
          <a:p>
            <a:pPr marL="457200" lvl="1" indent="-285750" eaLnBrk="1" hangingPunct="1">
              <a:lnSpc>
                <a:spcPct val="100000"/>
              </a:lnSpc>
              <a:spcBef>
                <a:spcPts val="1200"/>
              </a:spcBef>
            </a:pPr>
            <a:r>
              <a:rPr lang="en-US" altLang="en-US" kern="0" dirty="0" smtClean="0"/>
              <a:t>Gross income derived from dealings in property</a:t>
            </a:r>
          </a:p>
          <a:p>
            <a:pPr marL="457200" lvl="1" indent="-285750" eaLnBrk="1" hangingPunct="1">
              <a:lnSpc>
                <a:spcPct val="100000"/>
              </a:lnSpc>
              <a:spcBef>
                <a:spcPts val="1200"/>
              </a:spcBef>
            </a:pPr>
            <a:r>
              <a:rPr lang="en-US" altLang="en-US" kern="0" dirty="0" smtClean="0"/>
              <a:t>Interest</a:t>
            </a:r>
          </a:p>
          <a:p>
            <a:pPr marL="457200" lvl="1" indent="-285750" eaLnBrk="1" hangingPunct="1">
              <a:lnSpc>
                <a:spcPct val="100000"/>
              </a:lnSpc>
              <a:spcBef>
                <a:spcPts val="1200"/>
              </a:spcBef>
            </a:pPr>
            <a:r>
              <a:rPr lang="en-US" altLang="en-US" kern="0" dirty="0" smtClean="0"/>
              <a:t>Rents</a:t>
            </a:r>
          </a:p>
          <a:p>
            <a:pPr marL="457200" lvl="1" indent="-285750" eaLnBrk="1" hangingPunct="1">
              <a:lnSpc>
                <a:spcPct val="100000"/>
              </a:lnSpc>
              <a:spcBef>
                <a:spcPts val="1200"/>
              </a:spcBef>
            </a:pPr>
            <a:r>
              <a:rPr lang="en-US" altLang="en-US" kern="0" dirty="0" smtClean="0"/>
              <a:t>Royalties</a:t>
            </a:r>
          </a:p>
          <a:p>
            <a:pPr marL="457200" lvl="1" indent="-285750" eaLnBrk="1" hangingPunct="1">
              <a:lnSpc>
                <a:spcPct val="100000"/>
              </a:lnSpc>
              <a:spcBef>
                <a:spcPts val="1200"/>
              </a:spcBef>
            </a:pPr>
            <a:r>
              <a:rPr lang="en-US" altLang="en-US" kern="0" dirty="0" smtClean="0"/>
              <a:t>Dividends</a:t>
            </a:r>
          </a:p>
          <a:p>
            <a:pPr marL="457200" lvl="1" indent="-285750" eaLnBrk="1" hangingPunct="1">
              <a:lnSpc>
                <a:spcPct val="100000"/>
              </a:lnSpc>
              <a:spcBef>
                <a:spcPts val="1200"/>
              </a:spcBef>
            </a:pPr>
            <a:r>
              <a:rPr lang="en-US" altLang="en-US" kern="0" dirty="0" smtClean="0"/>
              <a:t>Alimony and separate maintenance payments</a:t>
            </a:r>
          </a:p>
          <a:p>
            <a:pPr marL="457200" lvl="1" indent="-285750" eaLnBrk="1" hangingPunct="1">
              <a:lnSpc>
                <a:spcPct val="100000"/>
              </a:lnSpc>
              <a:spcBef>
                <a:spcPts val="1200"/>
              </a:spcBef>
            </a:pPr>
            <a:r>
              <a:rPr lang="en-US" altLang="en-US" kern="0" dirty="0" smtClean="0"/>
              <a:t>Annuities</a:t>
            </a:r>
          </a:p>
          <a:p>
            <a:pPr marL="457200" lvl="1" indent="-285750" eaLnBrk="1" hangingPunct="1">
              <a:lnSpc>
                <a:spcPct val="100000"/>
              </a:lnSpc>
              <a:spcBef>
                <a:spcPts val="1200"/>
              </a:spcBef>
            </a:pPr>
            <a:r>
              <a:rPr lang="en-US" altLang="en-US" kern="0" dirty="0" smtClean="0"/>
              <a:t>Income from life insurance and endowment contracts</a:t>
            </a:r>
          </a:p>
          <a:p>
            <a:pPr marL="457200" lvl="1" indent="-285750" eaLnBrk="1" hangingPunct="1">
              <a:lnSpc>
                <a:spcPct val="100000"/>
              </a:lnSpc>
              <a:spcBef>
                <a:spcPts val="1200"/>
              </a:spcBef>
            </a:pPr>
            <a:r>
              <a:rPr lang="en-US" altLang="en-US" kern="0" dirty="0" smtClean="0"/>
              <a:t>Pensions</a:t>
            </a:r>
          </a:p>
          <a:p>
            <a:pPr marL="457200" lvl="1" indent="-285750" eaLnBrk="1" hangingPunct="1">
              <a:lnSpc>
                <a:spcPct val="100000"/>
              </a:lnSpc>
              <a:spcBef>
                <a:spcPts val="1200"/>
              </a:spcBef>
            </a:pPr>
            <a:r>
              <a:rPr lang="en-US" altLang="en-US" kern="0" dirty="0" smtClean="0"/>
              <a:t>Income from discharge of indebtedness</a:t>
            </a:r>
          </a:p>
          <a:p>
            <a:pPr marL="457200" lvl="1" indent="-285750" eaLnBrk="1" hangingPunct="1">
              <a:lnSpc>
                <a:spcPct val="100000"/>
              </a:lnSpc>
              <a:spcBef>
                <a:spcPts val="1200"/>
              </a:spcBef>
            </a:pPr>
            <a:r>
              <a:rPr lang="en-US" altLang="en-US" kern="0" dirty="0" smtClean="0"/>
              <a:t>Distributive share of partnership gross income</a:t>
            </a:r>
          </a:p>
          <a:p>
            <a:pPr marL="457200" lvl="1" indent="-285750" eaLnBrk="1" hangingPunct="1">
              <a:lnSpc>
                <a:spcPct val="100000"/>
              </a:lnSpc>
              <a:spcBef>
                <a:spcPts val="1200"/>
              </a:spcBef>
            </a:pPr>
            <a:r>
              <a:rPr lang="en-US" altLang="en-US" kern="0" dirty="0" smtClean="0"/>
              <a:t>Income in respect of a decedent</a:t>
            </a:r>
          </a:p>
          <a:p>
            <a:pPr marL="457200" lvl="1" indent="-285750" eaLnBrk="1" hangingPunct="1">
              <a:lnSpc>
                <a:spcPct val="100000"/>
              </a:lnSpc>
              <a:spcBef>
                <a:spcPts val="1200"/>
              </a:spcBef>
            </a:pPr>
            <a:r>
              <a:rPr lang="en-US" altLang="en-US" kern="0" dirty="0" smtClean="0"/>
              <a:t>Income from an interest in an estate or trust</a:t>
            </a:r>
            <a:endParaRPr lang="en-US" altLang="en-US" kern="0" dirty="0"/>
          </a:p>
        </p:txBody>
      </p:sp>
    </p:spTree>
    <p:extLst>
      <p:ext uri="{BB962C8B-B14F-4D97-AF65-F5344CB8AC3E}">
        <p14:creationId xmlns:p14="http://schemas.microsoft.com/office/powerpoint/2010/main" val="19137742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Case Study – Options Division</a:t>
            </a:r>
            <a:endParaRPr lang="en-US" dirty="0"/>
          </a:p>
        </p:txBody>
      </p:sp>
      <p:sp>
        <p:nvSpPr>
          <p:cNvPr id="8" name="Content Placeholder 2"/>
          <p:cNvSpPr>
            <a:spLocks noGrp="1"/>
          </p:cNvSpPr>
          <p:nvPr>
            <p:ph idx="1"/>
          </p:nvPr>
        </p:nvSpPr>
        <p:spPr/>
        <p:txBody>
          <a:bodyPr/>
          <a:lstStyle/>
          <a:p>
            <a:pPr lvl="1"/>
            <a:r>
              <a:rPr lang="en-US" altLang="en-US" smtClean="0"/>
              <a:t>Individual with 6 tranches of options remaining as of June 30, 2021</a:t>
            </a:r>
          </a:p>
          <a:p>
            <a:pPr lvl="1"/>
            <a:r>
              <a:rPr lang="en-US" altLang="en-US" smtClean="0"/>
              <a:t>3 year vesting period for all options – vesting 1/3 in each of the three years</a:t>
            </a:r>
          </a:p>
          <a:p>
            <a:pPr lvl="1"/>
            <a:r>
              <a:rPr lang="en-US" altLang="en-US" smtClean="0"/>
              <a:t>Grant Dates</a:t>
            </a:r>
          </a:p>
          <a:p>
            <a:pPr lvl="2"/>
            <a:r>
              <a:rPr lang="en-US" altLang="en-US" smtClean="0"/>
              <a:t>December 31, 2014 – 2,500 shares</a:t>
            </a:r>
          </a:p>
          <a:p>
            <a:pPr lvl="2"/>
            <a:r>
              <a:rPr lang="en-US" altLang="en-US" smtClean="0"/>
              <a:t>December 31, 2015 – 2,000 shares</a:t>
            </a:r>
          </a:p>
          <a:p>
            <a:pPr lvl="2"/>
            <a:r>
              <a:rPr lang="en-US" altLang="en-US" smtClean="0"/>
              <a:t>December 31, 2016 – 2,000 shares</a:t>
            </a:r>
          </a:p>
          <a:p>
            <a:pPr lvl="2"/>
            <a:r>
              <a:rPr lang="en-US" altLang="en-US" smtClean="0"/>
              <a:t>December 31, 2017 – 2,000 shares</a:t>
            </a:r>
          </a:p>
          <a:p>
            <a:pPr lvl="2"/>
            <a:r>
              <a:rPr lang="en-US" altLang="en-US" smtClean="0"/>
              <a:t>December 31, 2018 – 6,000 shares</a:t>
            </a:r>
          </a:p>
          <a:p>
            <a:pPr lvl="2"/>
            <a:r>
              <a:rPr lang="en-US" altLang="en-US" smtClean="0"/>
              <a:t>December 31, 2019 – 11,000 shares</a:t>
            </a:r>
          </a:p>
          <a:p>
            <a:pPr lvl="1"/>
            <a:r>
              <a:rPr lang="en-US" altLang="en-US" smtClean="0"/>
              <a:t>Determining separate property interest as of June 30, 2021</a:t>
            </a:r>
          </a:p>
          <a:p>
            <a:pPr lvl="3"/>
            <a:endParaRPr lang="en-US" altLang="en-US" dirty="0"/>
          </a:p>
        </p:txBody>
      </p:sp>
      <p:sp>
        <p:nvSpPr>
          <p:cNvPr id="6" name="Slide Number Placeholder 5"/>
          <p:cNvSpPr>
            <a:spLocks noGrp="1"/>
          </p:cNvSpPr>
          <p:nvPr>
            <p:ph type="sldNum" sz="quarter" idx="12"/>
          </p:nvPr>
        </p:nvSpPr>
        <p:spPr/>
        <p:txBody>
          <a:bodyPr/>
          <a:lstStyle/>
          <a:p>
            <a:fld id="{75EC7C73-8FD8-4B58-8A25-DB22E8B17399}" type="slidenum">
              <a:rPr lang="en-US" smtClean="0"/>
              <a:pPr/>
              <a:t>19</a:t>
            </a:fld>
            <a:endParaRPr lang="en-US" dirty="0"/>
          </a:p>
        </p:txBody>
      </p:sp>
    </p:spTree>
    <p:extLst>
      <p:ext uri="{BB962C8B-B14F-4D97-AF65-F5344CB8AC3E}">
        <p14:creationId xmlns:p14="http://schemas.microsoft.com/office/powerpoint/2010/main" val="41899441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000" dirty="0" smtClean="0">
                <a:solidFill>
                  <a:srgbClr val="69BE28"/>
                </a:solidFill>
              </a:rPr>
              <a:t>Case Study – Option Division</a:t>
            </a:r>
            <a:endParaRPr lang="en-US" sz="2000" dirty="0"/>
          </a:p>
        </p:txBody>
      </p:sp>
      <p:sp>
        <p:nvSpPr>
          <p:cNvPr id="6" name="Slide Number Placeholder 5"/>
          <p:cNvSpPr>
            <a:spLocks noGrp="1"/>
          </p:cNvSpPr>
          <p:nvPr>
            <p:ph type="sldNum" sz="quarter" idx="12"/>
          </p:nvPr>
        </p:nvSpPr>
        <p:spPr/>
        <p:txBody>
          <a:bodyPr/>
          <a:lstStyle/>
          <a:p>
            <a:fld id="{75EC7C73-8FD8-4B58-8A25-DB22E8B17399}" type="slidenum">
              <a:rPr lang="en-US" smtClean="0"/>
              <a:pPr/>
              <a:t>20</a:t>
            </a:fld>
            <a:endParaRPr lang="en-US" dirty="0"/>
          </a:p>
        </p:txBody>
      </p:sp>
      <p:pic>
        <p:nvPicPr>
          <p:cNvPr id="5" name="Picture 4"/>
          <p:cNvPicPr>
            <a:picLocks noChangeAspect="1"/>
          </p:cNvPicPr>
          <p:nvPr/>
        </p:nvPicPr>
        <p:blipFill>
          <a:blip r:embed="rId3"/>
          <a:stretch>
            <a:fillRect/>
          </a:stretch>
        </p:blipFill>
        <p:spPr>
          <a:xfrm>
            <a:off x="1219200" y="1219200"/>
            <a:ext cx="6288047" cy="2158039"/>
          </a:xfrm>
          <a:prstGeom prst="rect">
            <a:avLst/>
          </a:prstGeom>
        </p:spPr>
      </p:pic>
      <p:pic>
        <p:nvPicPr>
          <p:cNvPr id="8" name="Picture 7"/>
          <p:cNvPicPr>
            <a:picLocks noChangeAspect="1"/>
          </p:cNvPicPr>
          <p:nvPr/>
        </p:nvPicPr>
        <p:blipFill>
          <a:blip r:embed="rId4"/>
          <a:stretch>
            <a:fillRect/>
          </a:stretch>
        </p:blipFill>
        <p:spPr>
          <a:xfrm>
            <a:off x="1408984" y="3581400"/>
            <a:ext cx="5908478" cy="2249288"/>
          </a:xfrm>
          <a:prstGeom prst="rect">
            <a:avLst/>
          </a:prstGeom>
        </p:spPr>
      </p:pic>
    </p:spTree>
    <p:extLst>
      <p:ext uri="{BB962C8B-B14F-4D97-AF65-F5344CB8AC3E}">
        <p14:creationId xmlns:p14="http://schemas.microsoft.com/office/powerpoint/2010/main" val="4784526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spcBef>
                <a:spcPts val="1200"/>
              </a:spcBef>
            </a:pPr>
            <a:r>
              <a:rPr lang="en-US" sz="2000" dirty="0" smtClean="0">
                <a:solidFill>
                  <a:srgbClr val="69BE28"/>
                </a:solidFill>
              </a:rPr>
              <a:t>Questions</a:t>
            </a:r>
            <a:endParaRPr lang="en-US" sz="2000" dirty="0">
              <a:solidFill>
                <a:srgbClr val="69BE28"/>
              </a:solidFill>
            </a:endParaRPr>
          </a:p>
        </p:txBody>
      </p:sp>
      <p:sp>
        <p:nvSpPr>
          <p:cNvPr id="3" name="Content Placeholder 2"/>
          <p:cNvSpPr>
            <a:spLocks noGrp="1"/>
          </p:cNvSpPr>
          <p:nvPr>
            <p:ph idx="1"/>
          </p:nvPr>
        </p:nvSpPr>
        <p:spPr/>
        <p:txBody>
          <a:bodyPr/>
          <a:lstStyle/>
          <a:p>
            <a:pPr>
              <a:lnSpc>
                <a:spcPct val="100000"/>
              </a:lnSpc>
              <a:spcBef>
                <a:spcPts val="0"/>
              </a:spcBef>
            </a:pPr>
            <a:endParaRPr lang="en-US" sz="1600" b="1" dirty="0" smtClean="0">
              <a:solidFill>
                <a:srgbClr val="0082BB"/>
              </a:solidFill>
            </a:endParaRPr>
          </a:p>
          <a:p>
            <a:pPr>
              <a:lnSpc>
                <a:spcPct val="100000"/>
              </a:lnSpc>
              <a:spcBef>
                <a:spcPts val="0"/>
              </a:spcBef>
            </a:pPr>
            <a:endParaRPr lang="en-US" sz="1600" b="1" dirty="0">
              <a:solidFill>
                <a:srgbClr val="0082BB"/>
              </a:solidFill>
            </a:endParaRPr>
          </a:p>
          <a:p>
            <a:pPr>
              <a:lnSpc>
                <a:spcPct val="100000"/>
              </a:lnSpc>
              <a:spcBef>
                <a:spcPts val="0"/>
              </a:spcBef>
            </a:pPr>
            <a:endParaRPr lang="en-US" sz="1600" b="1" dirty="0" smtClean="0">
              <a:solidFill>
                <a:srgbClr val="0082BB"/>
              </a:solidFill>
            </a:endParaRPr>
          </a:p>
          <a:p>
            <a:pPr>
              <a:lnSpc>
                <a:spcPct val="100000"/>
              </a:lnSpc>
              <a:spcBef>
                <a:spcPts val="0"/>
              </a:spcBef>
            </a:pPr>
            <a:r>
              <a:rPr lang="en-US" sz="1600" b="1" dirty="0" smtClean="0">
                <a:solidFill>
                  <a:srgbClr val="0082BB"/>
                </a:solidFill>
              </a:rPr>
              <a:t>Rebekah </a:t>
            </a:r>
            <a:r>
              <a:rPr lang="en-US" sz="1600" b="1" dirty="0" smtClean="0">
                <a:solidFill>
                  <a:srgbClr val="0082BB"/>
                </a:solidFill>
              </a:rPr>
              <a:t>A. Smith, CPA, CVA, MAFF, CFF</a:t>
            </a:r>
            <a:endParaRPr lang="en-US" sz="1600" b="1" dirty="0">
              <a:solidFill>
                <a:srgbClr val="0082BB"/>
              </a:solidFill>
            </a:endParaRPr>
          </a:p>
          <a:p>
            <a:pPr>
              <a:lnSpc>
                <a:spcPct val="100000"/>
              </a:lnSpc>
              <a:spcBef>
                <a:spcPts val="0"/>
              </a:spcBef>
            </a:pPr>
            <a:r>
              <a:rPr lang="en-US" sz="1400" b="1" dirty="0" smtClean="0"/>
              <a:t>GBQ Consulting LLC</a:t>
            </a:r>
          </a:p>
          <a:p>
            <a:pPr>
              <a:lnSpc>
                <a:spcPct val="100000"/>
              </a:lnSpc>
              <a:spcBef>
                <a:spcPts val="0"/>
              </a:spcBef>
            </a:pPr>
            <a:r>
              <a:rPr lang="en-US" sz="1400" dirty="0" smtClean="0"/>
              <a:t>230 West Street</a:t>
            </a:r>
          </a:p>
          <a:p>
            <a:pPr>
              <a:lnSpc>
                <a:spcPct val="100000"/>
              </a:lnSpc>
              <a:spcBef>
                <a:spcPts val="0"/>
              </a:spcBef>
            </a:pPr>
            <a:r>
              <a:rPr lang="en-US" sz="1400" dirty="0" smtClean="0"/>
              <a:t>Suite 700</a:t>
            </a:r>
          </a:p>
          <a:p>
            <a:pPr>
              <a:lnSpc>
                <a:spcPct val="100000"/>
              </a:lnSpc>
              <a:spcBef>
                <a:spcPts val="0"/>
              </a:spcBef>
            </a:pPr>
            <a:r>
              <a:rPr lang="en-US" sz="1400" dirty="0" smtClean="0"/>
              <a:t>Columbus, OH  43215</a:t>
            </a:r>
            <a:endParaRPr lang="en-US" sz="1400" dirty="0"/>
          </a:p>
          <a:p>
            <a:pPr>
              <a:lnSpc>
                <a:spcPct val="100000"/>
              </a:lnSpc>
              <a:spcBef>
                <a:spcPts val="0"/>
              </a:spcBef>
            </a:pPr>
            <a:r>
              <a:rPr lang="en-US" sz="1400" dirty="0" smtClean="0"/>
              <a:t>614.947.5300</a:t>
            </a:r>
            <a:endParaRPr lang="en-US" sz="1400" dirty="0"/>
          </a:p>
          <a:p>
            <a:pPr>
              <a:lnSpc>
                <a:spcPct val="100000"/>
              </a:lnSpc>
              <a:spcBef>
                <a:spcPts val="0"/>
              </a:spcBef>
            </a:pPr>
            <a:r>
              <a:rPr lang="en-US" sz="1400" dirty="0" smtClean="0">
                <a:hlinkClick r:id="rId3"/>
              </a:rPr>
              <a:t>rsmith@gbq.com</a:t>
            </a:r>
            <a:r>
              <a:rPr lang="en-US" sz="1400" dirty="0" smtClean="0"/>
              <a:t> </a:t>
            </a:r>
            <a:endParaRPr lang="en-US" sz="1400" dirty="0"/>
          </a:p>
          <a:p>
            <a:pPr>
              <a:lnSpc>
                <a:spcPct val="100000"/>
              </a:lnSpc>
              <a:spcBef>
                <a:spcPts val="0"/>
              </a:spcBef>
            </a:pPr>
            <a:endParaRPr lang="en-US" dirty="0" smtClean="0"/>
          </a:p>
          <a:p>
            <a:pPr>
              <a:lnSpc>
                <a:spcPct val="100000"/>
              </a:lnSpc>
              <a:spcBef>
                <a:spcPts val="0"/>
              </a:spcBef>
            </a:pPr>
            <a:endParaRPr lang="en-US" dirty="0"/>
          </a:p>
        </p:txBody>
      </p:sp>
      <p:sp>
        <p:nvSpPr>
          <p:cNvPr id="6" name="Slide Number Placeholder 5"/>
          <p:cNvSpPr>
            <a:spLocks noGrp="1"/>
          </p:cNvSpPr>
          <p:nvPr>
            <p:ph type="sldNum" sz="quarter" idx="12"/>
          </p:nvPr>
        </p:nvSpPr>
        <p:spPr/>
        <p:txBody>
          <a:bodyPr/>
          <a:lstStyle/>
          <a:p>
            <a:fld id="{75EC7C73-8FD8-4B58-8A25-DB22E8B17399}" type="slidenum">
              <a:rPr lang="en-US" smtClean="0"/>
              <a:pPr/>
              <a:t>21</a:t>
            </a:fld>
            <a:endParaRPr lang="en-US" dirty="0"/>
          </a:p>
        </p:txBody>
      </p:sp>
    </p:spTree>
    <p:extLst>
      <p:ext uri="{BB962C8B-B14F-4D97-AF65-F5344CB8AC3E}">
        <p14:creationId xmlns:p14="http://schemas.microsoft.com/office/powerpoint/2010/main" val="1082101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Compensation for Services</a:t>
            </a:r>
            <a:endParaRPr lang="en-US" dirty="0"/>
          </a:p>
        </p:txBody>
      </p:sp>
      <p:sp>
        <p:nvSpPr>
          <p:cNvPr id="3" name="Content Placeholder 2"/>
          <p:cNvSpPr>
            <a:spLocks noGrp="1"/>
          </p:cNvSpPr>
          <p:nvPr>
            <p:ph idx="1"/>
          </p:nvPr>
        </p:nvSpPr>
        <p:spPr/>
        <p:txBody>
          <a:bodyPr/>
          <a:lstStyle/>
          <a:p>
            <a:pPr lvl="1"/>
            <a:r>
              <a:rPr lang="en-US" altLang="en-US" smtClean="0"/>
              <a:t>Compensation for services can include much more than just W-2 wages – for executives, it often includes compensation in the form of:</a:t>
            </a:r>
          </a:p>
          <a:p>
            <a:pPr lvl="2"/>
            <a:r>
              <a:rPr lang="en-US" altLang="en-US" smtClean="0"/>
              <a:t>Restricted Stock Units (RSUs)</a:t>
            </a:r>
          </a:p>
          <a:p>
            <a:pPr lvl="2"/>
            <a:r>
              <a:rPr lang="en-US" altLang="en-US" smtClean="0"/>
              <a:t>Performance Stock Units (PSUs)</a:t>
            </a:r>
          </a:p>
          <a:p>
            <a:pPr lvl="2"/>
            <a:r>
              <a:rPr lang="en-US" altLang="en-US" smtClean="0"/>
              <a:t>Deferred Compensation Plans</a:t>
            </a:r>
          </a:p>
          <a:p>
            <a:pPr lvl="2"/>
            <a:r>
              <a:rPr lang="en-US" altLang="en-US" smtClean="0"/>
              <a:t>Stock Options</a:t>
            </a:r>
          </a:p>
          <a:p>
            <a:pPr lvl="2"/>
            <a:r>
              <a:rPr lang="en-US" altLang="en-US" smtClean="0"/>
              <a:t>Other Share Based Comp</a:t>
            </a:r>
            <a:endParaRPr lang="en-US" altLang="en-US" dirty="0" smtClean="0"/>
          </a:p>
        </p:txBody>
      </p:sp>
      <p:sp>
        <p:nvSpPr>
          <p:cNvPr id="6" name="Slide Number Placeholder 5"/>
          <p:cNvSpPr>
            <a:spLocks noGrp="1"/>
          </p:cNvSpPr>
          <p:nvPr>
            <p:ph type="sldNum" sz="quarter" idx="12"/>
          </p:nvPr>
        </p:nvSpPr>
        <p:spPr/>
        <p:txBody>
          <a:bodyPr/>
          <a:lstStyle/>
          <a:p>
            <a:fld id="{75EC7C73-8FD8-4B58-8A25-DB22E8B17399}" type="slidenum">
              <a:rPr lang="en-US" smtClean="0"/>
              <a:pPr/>
              <a:t>2</a:t>
            </a:fld>
            <a:endParaRPr lang="en-US" dirty="0"/>
          </a:p>
        </p:txBody>
      </p:sp>
    </p:spTree>
    <p:extLst>
      <p:ext uri="{BB962C8B-B14F-4D97-AF65-F5344CB8AC3E}">
        <p14:creationId xmlns:p14="http://schemas.microsoft.com/office/powerpoint/2010/main" val="1833973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0034"/>
            <a:ext cx="7772400" cy="685800"/>
          </a:xfrm>
        </p:spPr>
        <p:txBody>
          <a:bodyPr/>
          <a:lstStyle/>
          <a:p>
            <a:r>
              <a:rPr lang="en-US" dirty="0" smtClean="0"/>
              <a:t>Stock Grants – Restricted Stock and Performance Stock Awards</a:t>
            </a:r>
            <a:endParaRPr lang="en-US" dirty="0"/>
          </a:p>
        </p:txBody>
      </p:sp>
      <p:sp>
        <p:nvSpPr>
          <p:cNvPr id="3" name="Content Placeholder 2"/>
          <p:cNvSpPr>
            <a:spLocks noGrp="1"/>
          </p:cNvSpPr>
          <p:nvPr>
            <p:ph idx="1"/>
          </p:nvPr>
        </p:nvSpPr>
        <p:spPr/>
        <p:txBody>
          <a:bodyPr/>
          <a:lstStyle/>
          <a:p>
            <a:pPr lvl="1"/>
            <a:r>
              <a:rPr lang="en-US" dirty="0"/>
              <a:t>A company may grant stock to employees outright, with restrictions, contingent upon performance (“performance shares”) or contingent upon fulfillment of a service period. </a:t>
            </a:r>
            <a:endParaRPr lang="en-US" dirty="0" smtClean="0"/>
          </a:p>
          <a:p>
            <a:pPr lvl="1"/>
            <a:r>
              <a:rPr lang="en-US" dirty="0" smtClean="0"/>
              <a:t>Restricted </a:t>
            </a:r>
            <a:r>
              <a:rPr lang="en-US" dirty="0"/>
              <a:t>stock awards may be subject to forfeiture if the employee leaves the company before a certain period of time or subject to “</a:t>
            </a:r>
            <a:r>
              <a:rPr lang="en-US" dirty="0" err="1"/>
              <a:t>clawback</a:t>
            </a:r>
            <a:r>
              <a:rPr lang="en-US" dirty="0"/>
              <a:t>” if performance goals are not met.  </a:t>
            </a:r>
            <a:endParaRPr lang="en-US" dirty="0" smtClean="0"/>
          </a:p>
          <a:p>
            <a:pPr lvl="1"/>
            <a:r>
              <a:rPr lang="en-US" dirty="0"/>
              <a:t>A restricted stock unit is awarded, similarly to a stock option, according to a vesting and distribution schedule.  </a:t>
            </a:r>
            <a:endParaRPr lang="en-US" dirty="0" smtClean="0"/>
          </a:p>
          <a:p>
            <a:pPr lvl="1"/>
            <a:r>
              <a:rPr lang="en-US" dirty="0" smtClean="0"/>
              <a:t>Upon </a:t>
            </a:r>
            <a:r>
              <a:rPr lang="en-US" dirty="0"/>
              <a:t>vesting, a restricted stock unit is assigned a fair market value. </a:t>
            </a:r>
            <a:endParaRPr lang="en-US" dirty="0" smtClean="0"/>
          </a:p>
          <a:p>
            <a:pPr lvl="1"/>
            <a:r>
              <a:rPr lang="en-US" dirty="0" smtClean="0"/>
              <a:t> </a:t>
            </a:r>
            <a:r>
              <a:rPr lang="en-US" dirty="0"/>
              <a:t>Once vested, restricted stock units are considered income.  The employee must pay income taxes, usually with a portion of withheld shares.  </a:t>
            </a:r>
            <a:endParaRPr lang="en-US" dirty="0" smtClean="0"/>
          </a:p>
          <a:p>
            <a:pPr lvl="1"/>
            <a:r>
              <a:rPr lang="en-US" dirty="0" smtClean="0"/>
              <a:t>The </a:t>
            </a:r>
            <a:r>
              <a:rPr lang="en-US" dirty="0"/>
              <a:t>employee then receives the remaining shares and can sell the shares at any time thereafter</a:t>
            </a:r>
            <a:r>
              <a:rPr lang="en-US" dirty="0" smtClean="0"/>
              <a:t>.</a:t>
            </a:r>
          </a:p>
          <a:p>
            <a:pPr lvl="1"/>
            <a:r>
              <a:rPr lang="en-US" altLang="en-US" dirty="0" smtClean="0"/>
              <a:t>Liquidity Issues</a:t>
            </a:r>
          </a:p>
          <a:p>
            <a:pPr lvl="2"/>
            <a:r>
              <a:rPr lang="en-US" altLang="en-US" dirty="0" smtClean="0"/>
              <a:t>Cannot be readily sold and may be subject to “blackout” periods</a:t>
            </a:r>
          </a:p>
          <a:p>
            <a:pPr lvl="2"/>
            <a:r>
              <a:rPr lang="en-US" altLang="en-US" dirty="0" smtClean="0"/>
              <a:t>Vesting schedule</a:t>
            </a:r>
            <a:endParaRPr lang="en-US" altLang="en-US" dirty="0" smtClean="0"/>
          </a:p>
        </p:txBody>
      </p:sp>
      <p:sp>
        <p:nvSpPr>
          <p:cNvPr id="6" name="Slide Number Placeholder 5"/>
          <p:cNvSpPr>
            <a:spLocks noGrp="1"/>
          </p:cNvSpPr>
          <p:nvPr>
            <p:ph type="sldNum" sz="quarter" idx="12"/>
          </p:nvPr>
        </p:nvSpPr>
        <p:spPr/>
        <p:txBody>
          <a:bodyPr/>
          <a:lstStyle/>
          <a:p>
            <a:fld id="{75EC7C73-8FD8-4B58-8A25-DB22E8B17399}" type="slidenum">
              <a:rPr lang="en-US" smtClean="0"/>
              <a:pPr/>
              <a:t>3</a:t>
            </a:fld>
            <a:endParaRPr lang="en-US" dirty="0"/>
          </a:p>
        </p:txBody>
      </p:sp>
    </p:spTree>
    <p:extLst>
      <p:ext uri="{BB962C8B-B14F-4D97-AF65-F5344CB8AC3E}">
        <p14:creationId xmlns:p14="http://schemas.microsoft.com/office/powerpoint/2010/main" val="35429065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Stock Grants – Restricted Stock and Performance Stock Awards</a:t>
            </a:r>
            <a:endParaRPr lang="en-US" dirty="0"/>
          </a:p>
        </p:txBody>
      </p:sp>
      <p:sp>
        <p:nvSpPr>
          <p:cNvPr id="3" name="Content Placeholder 2"/>
          <p:cNvSpPr>
            <a:spLocks noGrp="1"/>
          </p:cNvSpPr>
          <p:nvPr>
            <p:ph idx="1"/>
          </p:nvPr>
        </p:nvSpPr>
        <p:spPr/>
        <p:txBody>
          <a:bodyPr/>
          <a:lstStyle/>
          <a:p>
            <a:pPr lvl="1"/>
            <a:r>
              <a:rPr lang="en-US" altLang="en-US" smtClean="0"/>
              <a:t>Treatment in a divorce proceeding</a:t>
            </a:r>
          </a:p>
          <a:p>
            <a:pPr lvl="2"/>
            <a:r>
              <a:rPr lang="en-US" altLang="en-US" smtClean="0"/>
              <a:t>Legal argument regarding treatment as income or as an asset</a:t>
            </a:r>
          </a:p>
          <a:p>
            <a:pPr lvl="2"/>
            <a:r>
              <a:rPr lang="en-US" altLang="en-US" smtClean="0"/>
              <a:t>Separate v. marital?</a:t>
            </a:r>
          </a:p>
          <a:p>
            <a:pPr lvl="1"/>
            <a:endParaRPr lang="en-US" altLang="en-US" smtClean="0"/>
          </a:p>
          <a:p>
            <a:pPr lvl="1"/>
            <a:r>
              <a:rPr lang="en-US" altLang="en-US" smtClean="0"/>
              <a:t>Case Consideration</a:t>
            </a:r>
          </a:p>
          <a:p>
            <a:pPr lvl="2"/>
            <a:r>
              <a:rPr lang="en-US" altLang="en-US" smtClean="0"/>
              <a:t>Consider drafting language to account for the vesting schedule and the unpredictability of the ultimate award amount</a:t>
            </a:r>
          </a:p>
          <a:p>
            <a:pPr lvl="2"/>
            <a:r>
              <a:rPr lang="en-US" altLang="en-US" smtClean="0"/>
              <a:t>Consider drafting language that appropriately treats replacement equity awards granted by a new employer for forfeited non-cash at a prior job</a:t>
            </a:r>
            <a:endParaRPr lang="en-US" altLang="en-US" dirty="0"/>
          </a:p>
        </p:txBody>
      </p:sp>
      <p:sp>
        <p:nvSpPr>
          <p:cNvPr id="6" name="Slide Number Placeholder 5"/>
          <p:cNvSpPr>
            <a:spLocks noGrp="1"/>
          </p:cNvSpPr>
          <p:nvPr>
            <p:ph type="sldNum" sz="quarter" idx="12"/>
          </p:nvPr>
        </p:nvSpPr>
        <p:spPr/>
        <p:txBody>
          <a:bodyPr/>
          <a:lstStyle/>
          <a:p>
            <a:fld id="{75EC7C73-8FD8-4B58-8A25-DB22E8B17399}" type="slidenum">
              <a:rPr lang="en-US" smtClean="0"/>
              <a:pPr/>
              <a:t>4</a:t>
            </a:fld>
            <a:endParaRPr lang="en-US" dirty="0"/>
          </a:p>
        </p:txBody>
      </p:sp>
    </p:spTree>
    <p:extLst>
      <p:ext uri="{BB962C8B-B14F-4D97-AF65-F5344CB8AC3E}">
        <p14:creationId xmlns:p14="http://schemas.microsoft.com/office/powerpoint/2010/main" val="41377347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Deferred Compensation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Deferred compensation is an arrangement pursuant to which a portion of the employee’s income is paid out at a later date than the date at which it was earned.  </a:t>
            </a:r>
            <a:endParaRPr lang="en-US" dirty="0" smtClean="0"/>
          </a:p>
          <a:p>
            <a:pPr>
              <a:buFont typeface="Arial" panose="020B0604020202020204" pitchFamily="34" charset="0"/>
              <a:buChar char="•"/>
            </a:pPr>
            <a:r>
              <a:rPr lang="en-US" dirty="0" smtClean="0"/>
              <a:t>There </a:t>
            </a:r>
            <a:r>
              <a:rPr lang="en-US" dirty="0"/>
              <a:t>are non-qualified and qualified deferred compensation plans. </a:t>
            </a:r>
            <a:endParaRPr lang="en-US" dirty="0" smtClean="0"/>
          </a:p>
          <a:p>
            <a:pPr>
              <a:buFont typeface="Arial" panose="020B0604020202020204" pitchFamily="34" charset="0"/>
              <a:buChar char="•"/>
            </a:pPr>
            <a:r>
              <a:rPr lang="en-US" dirty="0" smtClean="0"/>
              <a:t>Deferred </a:t>
            </a:r>
            <a:r>
              <a:rPr lang="en-US" dirty="0"/>
              <a:t>compensation may include pensions and other retirement plans but also may include non-retirement compensation such as employee stock options and other rights discussed below</a:t>
            </a:r>
            <a:r>
              <a:rPr lang="en-US" dirty="0" smtClean="0"/>
              <a:t>.</a:t>
            </a:r>
          </a:p>
          <a:p>
            <a:pPr>
              <a:buFont typeface="Arial" panose="020B0604020202020204" pitchFamily="34" charset="0"/>
              <a:buChar char="•"/>
            </a:pPr>
            <a:r>
              <a:rPr lang="en-US" dirty="0"/>
              <a:t>In order to be qualified, a deferred compensation plan must comply with the Employee Retirement Income Security Act of 1974 (ERISA).  </a:t>
            </a:r>
            <a:endParaRPr lang="en-US" dirty="0" smtClean="0"/>
          </a:p>
          <a:p>
            <a:pPr>
              <a:buFont typeface="Arial" panose="020B0604020202020204" pitchFamily="34" charset="0"/>
              <a:buChar char="•"/>
            </a:pPr>
            <a:r>
              <a:rPr lang="en-US" dirty="0" smtClean="0"/>
              <a:t>Qualifying </a:t>
            </a:r>
            <a:r>
              <a:rPr lang="en-US" dirty="0"/>
              <a:t>plans include 401(k) plans for non-government organizations, 403(b) plans for public educators, 457(b) plans for state and local governmental organizations and 501(c)(3) plans for non-profit organizations.  </a:t>
            </a:r>
            <a:endParaRPr lang="en-US" dirty="0" smtClean="0"/>
          </a:p>
          <a:p>
            <a:pPr>
              <a:buFont typeface="Arial" panose="020B0604020202020204" pitchFamily="34" charset="0"/>
              <a:buChar char="•"/>
            </a:pPr>
            <a:r>
              <a:rPr lang="en-US" dirty="0" smtClean="0"/>
              <a:t>Often</a:t>
            </a:r>
            <a:r>
              <a:rPr lang="en-US" dirty="0"/>
              <a:t>, an employer “matches” an employee’s contribution deducted from his or her regular compensation to such plans. Profit sharing plan contributions may be entirely funded by contribution by the employing entity.  </a:t>
            </a:r>
            <a:endParaRPr lang="en-US" dirty="0" smtClean="0"/>
          </a:p>
          <a:p>
            <a:pPr>
              <a:buFont typeface="Arial" panose="020B0604020202020204" pitchFamily="34" charset="0"/>
              <a:buChar char="•"/>
            </a:pPr>
            <a:r>
              <a:rPr lang="en-US" dirty="0" smtClean="0"/>
              <a:t>There </a:t>
            </a:r>
            <a:r>
              <a:rPr lang="en-US" dirty="0"/>
              <a:t>are limits on how much money per annum can be placed in a qualified plan and therefore, highly compensated employees often have non-qualified plan interests as well</a:t>
            </a:r>
            <a:endParaRPr lang="en-US" sz="1100" dirty="0"/>
          </a:p>
          <a:p>
            <a:pPr lvl="1"/>
            <a:endParaRPr lang="en-US" altLang="en-US" dirty="0" smtClean="0"/>
          </a:p>
        </p:txBody>
      </p:sp>
      <p:sp>
        <p:nvSpPr>
          <p:cNvPr id="6" name="Slide Number Placeholder 5"/>
          <p:cNvSpPr>
            <a:spLocks noGrp="1"/>
          </p:cNvSpPr>
          <p:nvPr>
            <p:ph type="sldNum" sz="quarter" idx="12"/>
          </p:nvPr>
        </p:nvSpPr>
        <p:spPr/>
        <p:txBody>
          <a:bodyPr/>
          <a:lstStyle/>
          <a:p>
            <a:fld id="{75EC7C73-8FD8-4B58-8A25-DB22E8B17399}" type="slidenum">
              <a:rPr lang="en-US" smtClean="0"/>
              <a:pPr/>
              <a:t>5</a:t>
            </a:fld>
            <a:endParaRPr lang="en-US" dirty="0"/>
          </a:p>
        </p:txBody>
      </p:sp>
    </p:spTree>
    <p:extLst>
      <p:ext uri="{BB962C8B-B14F-4D97-AF65-F5344CB8AC3E}">
        <p14:creationId xmlns:p14="http://schemas.microsoft.com/office/powerpoint/2010/main" val="39573569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Deferred Compensation</a:t>
            </a:r>
            <a:endParaRPr lang="en-US" dirty="0"/>
          </a:p>
        </p:txBody>
      </p:sp>
      <p:sp>
        <p:nvSpPr>
          <p:cNvPr id="3" name="Content Placeholder 2"/>
          <p:cNvSpPr>
            <a:spLocks noGrp="1"/>
          </p:cNvSpPr>
          <p:nvPr>
            <p:ph idx="1"/>
          </p:nvPr>
        </p:nvSpPr>
        <p:spPr/>
        <p:txBody>
          <a:bodyPr/>
          <a:lstStyle/>
          <a:p>
            <a:pPr lvl="1"/>
            <a:r>
              <a:rPr lang="en-US" dirty="0"/>
              <a:t>Non-qualified plans involve a written agreement between the employer and the employee whereby the employee agrees to have some of his wages deferred and invested on his behalf with a pre-specified point in time for when the employee will receive the deferred wages. </a:t>
            </a:r>
            <a:endParaRPr lang="en-US" dirty="0" smtClean="0"/>
          </a:p>
          <a:p>
            <a:pPr lvl="1"/>
            <a:r>
              <a:rPr lang="en-US" dirty="0" smtClean="0"/>
              <a:t> </a:t>
            </a:r>
            <a:r>
              <a:rPr lang="en-US" dirty="0"/>
              <a:t>Non-qualifying plans allow flexibility for employers in deciding who participates in the plan; the vesting schedule can be customized, and such benefits can be provided to independent contractors as well as employees. </a:t>
            </a:r>
            <a:endParaRPr lang="en-US" dirty="0" smtClean="0"/>
          </a:p>
          <a:p>
            <a:pPr lvl="1"/>
            <a:r>
              <a:rPr lang="en-US" dirty="0" smtClean="0"/>
              <a:t> </a:t>
            </a:r>
            <a:r>
              <a:rPr lang="en-US" dirty="0"/>
              <a:t>The recipient of non-qualified compensation must pay tax on the deferred compensation at the time s/he is eligible to receive the compensation, not when it is actually received.  </a:t>
            </a:r>
            <a:endParaRPr lang="en-US" dirty="0" smtClean="0"/>
          </a:p>
          <a:p>
            <a:pPr lvl="1"/>
            <a:r>
              <a:rPr lang="en-US" dirty="0" smtClean="0"/>
              <a:t>Deferred </a:t>
            </a:r>
            <a:r>
              <a:rPr lang="en-US" dirty="0"/>
              <a:t>compensation often is used to entice a highly compensated employee, who may be at risk of leaving the employer, to stay.  </a:t>
            </a:r>
            <a:endParaRPr lang="en-US" dirty="0" smtClean="0"/>
          </a:p>
          <a:p>
            <a:pPr lvl="1"/>
            <a:r>
              <a:rPr lang="en-US" dirty="0" smtClean="0"/>
              <a:t>Non-qualified </a:t>
            </a:r>
            <a:r>
              <a:rPr lang="en-US" dirty="0"/>
              <a:t>plans may not be fully (or at all) funded and are not protected if the employing entity becomes bankrupt</a:t>
            </a:r>
            <a:r>
              <a:rPr lang="en-US" dirty="0" smtClean="0"/>
              <a:t>.</a:t>
            </a:r>
          </a:p>
        </p:txBody>
      </p:sp>
      <p:sp>
        <p:nvSpPr>
          <p:cNvPr id="6" name="Slide Number Placeholder 5"/>
          <p:cNvSpPr>
            <a:spLocks noGrp="1"/>
          </p:cNvSpPr>
          <p:nvPr>
            <p:ph type="sldNum" sz="quarter" idx="12"/>
          </p:nvPr>
        </p:nvSpPr>
        <p:spPr/>
        <p:txBody>
          <a:bodyPr/>
          <a:lstStyle/>
          <a:p>
            <a:fld id="{75EC7C73-8FD8-4B58-8A25-DB22E8B17399}" type="slidenum">
              <a:rPr lang="en-US" smtClean="0"/>
              <a:pPr/>
              <a:t>6</a:t>
            </a:fld>
            <a:endParaRPr lang="en-US" dirty="0"/>
          </a:p>
        </p:txBody>
      </p:sp>
    </p:spTree>
    <p:extLst>
      <p:ext uri="{BB962C8B-B14F-4D97-AF65-F5344CB8AC3E}">
        <p14:creationId xmlns:p14="http://schemas.microsoft.com/office/powerpoint/2010/main" val="2619980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Deferred Compensation – Case Considerations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Be careful to confirm the contribution an employee makes to a qualified plan by reviewing paystubs or W-2 forms (Ref. the entry in Medicare box) of W-2.  The pre-tax contribution to qualified plans is not included on Line 7 (Salaries/Wages/Tips, etc.) of the employee’s 1040 U.S. Individual Tax Return. </a:t>
            </a:r>
            <a:endParaRPr lang="en-US" dirty="0" smtClean="0"/>
          </a:p>
          <a:p>
            <a:pPr>
              <a:buFont typeface="Arial" panose="020B0604020202020204" pitchFamily="34" charset="0"/>
              <a:buChar char="•"/>
            </a:pPr>
            <a:r>
              <a:rPr lang="en-US" dirty="0" smtClean="0"/>
              <a:t>Consider </a:t>
            </a:r>
            <a:r>
              <a:rPr lang="en-US" dirty="0"/>
              <a:t>when the compensation should be counted as income: at the time awarded or at the time received? </a:t>
            </a:r>
            <a:endParaRPr lang="en-US" dirty="0" smtClean="0"/>
          </a:p>
          <a:p>
            <a:pPr>
              <a:buFont typeface="Arial" panose="020B0604020202020204" pitchFamily="34" charset="0"/>
              <a:buChar char="•"/>
            </a:pPr>
            <a:r>
              <a:rPr lang="en-US" dirty="0" smtClean="0"/>
              <a:t>Beneficiaries </a:t>
            </a:r>
            <a:r>
              <a:rPr lang="en-US" dirty="0"/>
              <a:t>of deferred compensation generally argue that it cannot be counted as income until received because of the contingent nature of the compensation (Ref., i.e. the vesting schedule or requirements for continued employment.)  </a:t>
            </a:r>
            <a:endParaRPr lang="en-US" dirty="0" smtClean="0"/>
          </a:p>
          <a:p>
            <a:pPr>
              <a:buFont typeface="Arial" panose="020B0604020202020204" pitchFamily="34" charset="0"/>
              <a:buChar char="•"/>
            </a:pPr>
            <a:r>
              <a:rPr lang="en-US" dirty="0" smtClean="0"/>
              <a:t>It </a:t>
            </a:r>
            <a:r>
              <a:rPr lang="en-US" dirty="0"/>
              <a:t>is possible that an intended beneficiary of non-qualified deferred compensation may not receive it or may receive it in an amount not contemplated or known at the time of a divorce. Thus, assess thoughtfully how to account for this benefit.  </a:t>
            </a:r>
            <a:endParaRPr lang="en-US" dirty="0" smtClean="0"/>
          </a:p>
          <a:p>
            <a:pPr>
              <a:buFont typeface="Arial" panose="020B0604020202020204" pitchFamily="34" charset="0"/>
              <a:buChar char="•"/>
            </a:pPr>
            <a:r>
              <a:rPr lang="en-US" dirty="0" smtClean="0"/>
              <a:t>Generally</a:t>
            </a:r>
            <a:r>
              <a:rPr lang="en-US" dirty="0"/>
              <a:t>, it is safer to share it on an if, as and when received basis.</a:t>
            </a:r>
            <a:endParaRPr lang="en-US" sz="1100" dirty="0"/>
          </a:p>
        </p:txBody>
      </p:sp>
      <p:sp>
        <p:nvSpPr>
          <p:cNvPr id="6" name="Slide Number Placeholder 5"/>
          <p:cNvSpPr>
            <a:spLocks noGrp="1"/>
          </p:cNvSpPr>
          <p:nvPr>
            <p:ph type="sldNum" sz="quarter" idx="12"/>
          </p:nvPr>
        </p:nvSpPr>
        <p:spPr/>
        <p:txBody>
          <a:bodyPr/>
          <a:lstStyle/>
          <a:p>
            <a:fld id="{75EC7C73-8FD8-4B58-8A25-DB22E8B17399}" type="slidenum">
              <a:rPr lang="en-US" smtClean="0"/>
              <a:pPr/>
              <a:t>7</a:t>
            </a:fld>
            <a:endParaRPr lang="en-US" dirty="0"/>
          </a:p>
        </p:txBody>
      </p:sp>
    </p:spTree>
    <p:extLst>
      <p:ext uri="{BB962C8B-B14F-4D97-AF65-F5344CB8AC3E}">
        <p14:creationId xmlns:p14="http://schemas.microsoft.com/office/powerpoint/2010/main" val="24112374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mtClean="0"/>
              <a:t>Deferred Compensation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Employer sponsored individual retirement accounts (IRA’s) such as SEP’s (Simplified Employee Plans) and defined benefit plans are other forms of deferred compensation.  </a:t>
            </a:r>
          </a:p>
          <a:p>
            <a:pPr>
              <a:buFont typeface="Arial" panose="020B0604020202020204" pitchFamily="34" charset="0"/>
              <a:buChar char="•"/>
            </a:pPr>
            <a:r>
              <a:rPr lang="en-US" dirty="0" smtClean="0"/>
              <a:t>Defined benefit plans are formula driven.  </a:t>
            </a:r>
          </a:p>
          <a:p>
            <a:pPr>
              <a:buFont typeface="Arial" panose="020B0604020202020204" pitchFamily="34" charset="0"/>
              <a:buChar char="•"/>
            </a:pPr>
            <a:r>
              <a:rPr lang="en-US" dirty="0" smtClean="0"/>
              <a:t>The employee accrues a benefit once his rights are vested.  The plan pays out at a future point in time.</a:t>
            </a:r>
          </a:p>
          <a:p>
            <a:pPr>
              <a:buFont typeface="Arial" panose="020B0604020202020204" pitchFamily="34" charset="0"/>
              <a:buChar char="•"/>
            </a:pPr>
            <a:r>
              <a:rPr lang="en-US" dirty="0" smtClean="0"/>
              <a:t> Case Considerations:  </a:t>
            </a:r>
          </a:p>
          <a:p>
            <a:pPr lvl="1">
              <a:buFont typeface="Arial" panose="020B0604020202020204" pitchFamily="34" charset="0"/>
              <a:buChar char="•"/>
            </a:pPr>
            <a:r>
              <a:rPr lang="en-US" dirty="0" smtClean="0"/>
              <a:t>It is useful to have a pension actuary advise you on the value and characteristics of a defined benefit plan.  </a:t>
            </a:r>
          </a:p>
          <a:p>
            <a:pPr lvl="1">
              <a:buFont typeface="Arial" panose="020B0604020202020204" pitchFamily="34" charset="0"/>
              <a:buChar char="•"/>
            </a:pPr>
            <a:r>
              <a:rPr lang="en-US" dirty="0" smtClean="0"/>
              <a:t>Ask about early retirement subsidies and what election choices will apply.  </a:t>
            </a:r>
          </a:p>
          <a:p>
            <a:pPr lvl="1">
              <a:buFont typeface="Arial" panose="020B0604020202020204" pitchFamily="34" charset="0"/>
              <a:buChar char="•"/>
            </a:pPr>
            <a:r>
              <a:rPr lang="en-US" dirty="0" smtClean="0"/>
              <a:t>It is advisable to engage an expert to look at the plan before judgment enters.</a:t>
            </a:r>
          </a:p>
          <a:p>
            <a:r>
              <a:rPr lang="en-US" dirty="0" smtClean="0"/>
              <a:t> </a:t>
            </a:r>
          </a:p>
          <a:p>
            <a:endParaRPr lang="en-US" dirty="0"/>
          </a:p>
        </p:txBody>
      </p:sp>
      <p:sp>
        <p:nvSpPr>
          <p:cNvPr id="4" name="Slide Number Placeholder 3"/>
          <p:cNvSpPr>
            <a:spLocks noGrp="1"/>
          </p:cNvSpPr>
          <p:nvPr>
            <p:ph type="sldNum" sz="quarter" idx="12"/>
          </p:nvPr>
        </p:nvSpPr>
        <p:spPr/>
        <p:txBody>
          <a:bodyPr/>
          <a:lstStyle/>
          <a:p>
            <a:fld id="{75EC7C73-8FD8-4B58-8A25-DB22E8B17399}" type="slidenum">
              <a:rPr lang="en-US" smtClean="0"/>
              <a:pPr/>
              <a:t>8</a:t>
            </a:fld>
            <a:endParaRPr lang="en-US" dirty="0"/>
          </a:p>
        </p:txBody>
      </p:sp>
    </p:spTree>
    <p:extLst>
      <p:ext uri="{BB962C8B-B14F-4D97-AF65-F5344CB8AC3E}">
        <p14:creationId xmlns:p14="http://schemas.microsoft.com/office/powerpoint/2010/main" val="1643083845"/>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C0C0C0"/>
      </a:lt2>
      <a:accent1>
        <a:srgbClr val="ACD4F1"/>
      </a:accent1>
      <a:accent2>
        <a:srgbClr val="7399C2"/>
      </a:accent2>
      <a:accent3>
        <a:srgbClr val="FFFFFF"/>
      </a:accent3>
      <a:accent4>
        <a:srgbClr val="000000"/>
      </a:accent4>
      <a:accent5>
        <a:srgbClr val="D2E6F7"/>
      </a:accent5>
      <a:accent6>
        <a:srgbClr val="688AB0"/>
      </a:accent6>
      <a:hlink>
        <a:srgbClr val="00355F"/>
      </a:hlink>
      <a:folHlink>
        <a:srgbClr val="860E04"/>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BC4F189946D8E419A0DE2FD758F11E7" ma:contentTypeVersion="0" ma:contentTypeDescription="Create a new document." ma:contentTypeScope="" ma:versionID="397911a3194afa426b998f6ffe488333">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259FCFF-B1B7-4891-BA64-7315F01D64D0}">
  <ds:schemaRefs>
    <ds:schemaRef ds:uri="http://schemas.microsoft.com/sharepoint/v3/contenttype/forms"/>
  </ds:schemaRefs>
</ds:datastoreItem>
</file>

<file path=customXml/itemProps2.xml><?xml version="1.0" encoding="utf-8"?>
<ds:datastoreItem xmlns:ds="http://schemas.openxmlformats.org/officeDocument/2006/customXml" ds:itemID="{2E6BD84C-D992-4511-85CB-80FD5D1DA687}">
  <ds:schemaRef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purl.org/dc/terms/"/>
    <ds:schemaRef ds:uri="http://www.w3.org/XML/1998/namespace"/>
  </ds:schemaRefs>
</ds:datastoreItem>
</file>

<file path=customXml/itemProps3.xml><?xml version="1.0" encoding="utf-8"?>
<ds:datastoreItem xmlns:ds="http://schemas.openxmlformats.org/officeDocument/2006/customXml" ds:itemID="{9F305DD5-8C17-4430-AEF2-D2ACCBE784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4636</TotalTime>
  <Words>2304</Words>
  <Application>Microsoft Office PowerPoint</Application>
  <PresentationFormat>On-screen Show (4:3)</PresentationFormat>
  <Paragraphs>212</Paragraphs>
  <Slides>22</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Lucida Grande</vt:lpstr>
      <vt:lpstr>Times</vt:lpstr>
      <vt:lpstr>Times New Roman</vt:lpstr>
      <vt:lpstr>Verdana</vt:lpstr>
      <vt:lpstr>Default Design</vt:lpstr>
      <vt:lpstr> Executive Compensation – RSUs Deferred Comp Plans, and Options, Oh My!</vt:lpstr>
      <vt:lpstr>What Constitutes Income</vt:lpstr>
      <vt:lpstr>Compensation for Services</vt:lpstr>
      <vt:lpstr>Stock Grants – Restricted Stock and Performance Stock Awards</vt:lpstr>
      <vt:lpstr>Stock Grants – Restricted Stock and Performance Stock Awards</vt:lpstr>
      <vt:lpstr>Deferred Compensation</vt:lpstr>
      <vt:lpstr>Deferred Compensation</vt:lpstr>
      <vt:lpstr>Deferred Compensation – Case Considerations</vt:lpstr>
      <vt:lpstr>Deferred Compensation</vt:lpstr>
      <vt:lpstr>Stock Options</vt:lpstr>
      <vt:lpstr>Stock Options</vt:lpstr>
      <vt:lpstr>Stock Options</vt:lpstr>
      <vt:lpstr>Other Share Based Comp</vt:lpstr>
      <vt:lpstr>Benefits</vt:lpstr>
      <vt:lpstr>Case Study</vt:lpstr>
      <vt:lpstr>Case Study – RSU Division</vt:lpstr>
      <vt:lpstr>Case Study – RSU Division</vt:lpstr>
      <vt:lpstr>Case Study – PSU Division</vt:lpstr>
      <vt:lpstr>Case Study – PSU Division</vt:lpstr>
      <vt:lpstr>Case Study – Options Division</vt:lpstr>
      <vt:lpstr>Case Study – Option Division</vt:lpstr>
      <vt:lpstr>Questions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Autumn Crist Borders</dc:creator>
  <cp:lastModifiedBy>Smith, Rebekah</cp:lastModifiedBy>
  <cp:revision>269</cp:revision>
  <cp:lastPrinted>2016-10-05T12:23:40Z</cp:lastPrinted>
  <dcterms:created xsi:type="dcterms:W3CDTF">2013-08-12T15:05:19Z</dcterms:created>
  <dcterms:modified xsi:type="dcterms:W3CDTF">2021-09-20T19:13:34Z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0x0101006BC4F189946D8E419A0DE2FD758F11E7</vt:lpwstr>
  </property>
</Properties>
</file>